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9" r:id="rId3"/>
    <p:sldId id="257" r:id="rId4"/>
    <p:sldId id="258" r:id="rId5"/>
    <p:sldId id="260" r:id="rId6"/>
    <p:sldId id="261" r:id="rId7"/>
    <p:sldId id="262" r:id="rId8"/>
    <p:sldId id="264" r:id="rId9"/>
    <p:sldId id="269" r:id="rId10"/>
    <p:sldId id="265" r:id="rId11"/>
    <p:sldId id="266" r:id="rId12"/>
    <p:sldId id="268" r:id="rId13"/>
  </p:sldIdLst>
  <p:sldSz cx="6858000" cy="9144000" type="letter"/>
  <p:notesSz cx="6858000" cy="9144000"/>
  <p:defaultTextStyle>
    <a:defPPr>
      <a:defRPr lang="en-US"/>
    </a:defPPr>
    <a:lvl1pPr marL="0" algn="l" defTabSz="1066739" rtl="0" eaLnBrk="1" latinLnBrk="0" hangingPunct="1">
      <a:defRPr sz="2100" kern="1200">
        <a:solidFill>
          <a:schemeClr val="tx1"/>
        </a:solidFill>
        <a:latin typeface="+mn-lt"/>
        <a:ea typeface="+mn-ea"/>
        <a:cs typeface="+mn-cs"/>
      </a:defRPr>
    </a:lvl1pPr>
    <a:lvl2pPr marL="533370" algn="l" defTabSz="1066739" rtl="0" eaLnBrk="1" latinLnBrk="0" hangingPunct="1">
      <a:defRPr sz="2100" kern="1200">
        <a:solidFill>
          <a:schemeClr val="tx1"/>
        </a:solidFill>
        <a:latin typeface="+mn-lt"/>
        <a:ea typeface="+mn-ea"/>
        <a:cs typeface="+mn-cs"/>
      </a:defRPr>
    </a:lvl2pPr>
    <a:lvl3pPr marL="1066739" algn="l" defTabSz="1066739" rtl="0" eaLnBrk="1" latinLnBrk="0" hangingPunct="1">
      <a:defRPr sz="2100" kern="1200">
        <a:solidFill>
          <a:schemeClr val="tx1"/>
        </a:solidFill>
        <a:latin typeface="+mn-lt"/>
        <a:ea typeface="+mn-ea"/>
        <a:cs typeface="+mn-cs"/>
      </a:defRPr>
    </a:lvl3pPr>
    <a:lvl4pPr marL="1600109" algn="l" defTabSz="1066739" rtl="0" eaLnBrk="1" latinLnBrk="0" hangingPunct="1">
      <a:defRPr sz="2100" kern="1200">
        <a:solidFill>
          <a:schemeClr val="tx1"/>
        </a:solidFill>
        <a:latin typeface="+mn-lt"/>
        <a:ea typeface="+mn-ea"/>
        <a:cs typeface="+mn-cs"/>
      </a:defRPr>
    </a:lvl4pPr>
    <a:lvl5pPr marL="2133478" algn="l" defTabSz="1066739" rtl="0" eaLnBrk="1" latinLnBrk="0" hangingPunct="1">
      <a:defRPr sz="2100" kern="1200">
        <a:solidFill>
          <a:schemeClr val="tx1"/>
        </a:solidFill>
        <a:latin typeface="+mn-lt"/>
        <a:ea typeface="+mn-ea"/>
        <a:cs typeface="+mn-cs"/>
      </a:defRPr>
    </a:lvl5pPr>
    <a:lvl6pPr marL="2666848" algn="l" defTabSz="1066739" rtl="0" eaLnBrk="1" latinLnBrk="0" hangingPunct="1">
      <a:defRPr sz="2100" kern="1200">
        <a:solidFill>
          <a:schemeClr val="tx1"/>
        </a:solidFill>
        <a:latin typeface="+mn-lt"/>
        <a:ea typeface="+mn-ea"/>
        <a:cs typeface="+mn-cs"/>
      </a:defRPr>
    </a:lvl6pPr>
    <a:lvl7pPr marL="3200217" algn="l" defTabSz="1066739" rtl="0" eaLnBrk="1" latinLnBrk="0" hangingPunct="1">
      <a:defRPr sz="2100" kern="1200">
        <a:solidFill>
          <a:schemeClr val="tx1"/>
        </a:solidFill>
        <a:latin typeface="+mn-lt"/>
        <a:ea typeface="+mn-ea"/>
        <a:cs typeface="+mn-cs"/>
      </a:defRPr>
    </a:lvl7pPr>
    <a:lvl8pPr marL="3733587" algn="l" defTabSz="1066739" rtl="0" eaLnBrk="1" latinLnBrk="0" hangingPunct="1">
      <a:defRPr sz="2100" kern="1200">
        <a:solidFill>
          <a:schemeClr val="tx1"/>
        </a:solidFill>
        <a:latin typeface="+mn-lt"/>
        <a:ea typeface="+mn-ea"/>
        <a:cs typeface="+mn-cs"/>
      </a:defRPr>
    </a:lvl8pPr>
    <a:lvl9pPr marL="4266956" algn="l" defTabSz="1066739"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100" d="100"/>
          <a:sy n="100" d="100"/>
        </p:scale>
        <p:origin x="-1884" y="30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07150F-646E-4F19-9A3A-5AB4FF0F3216}" type="datetimeFigureOut">
              <a:rPr lang="en-US" smtClean="0"/>
              <a:t>12/29/2015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1</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29E5DA4-5BC8-4875-A52C-C93D8805B8D7}" type="slidenum">
              <a:rPr lang="en-US" smtClean="0"/>
              <a:t>‹#›</a:t>
            </a:fld>
            <a:endParaRPr lang="en-US" dirty="0"/>
          </a:p>
        </p:txBody>
      </p:sp>
    </p:spTree>
    <p:extLst>
      <p:ext uri="{BB962C8B-B14F-4D97-AF65-F5344CB8AC3E}">
        <p14:creationId xmlns:p14="http://schemas.microsoft.com/office/powerpoint/2010/main" val="346464332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F81D4F-B255-4217-AD67-F88D58833A07}" type="datetimeFigureOut">
              <a:rPr lang="en-US" smtClean="0"/>
              <a:pPr/>
              <a:t>12/29/2015</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1</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EBD251-B5E0-449F-9E0A-DB48EFB3B6D6}" type="slidenum">
              <a:rPr lang="en-US" smtClean="0"/>
              <a:pPr/>
              <a:t>‹#›</a:t>
            </a:fld>
            <a:endParaRPr lang="en-US" dirty="0"/>
          </a:p>
        </p:txBody>
      </p:sp>
    </p:spTree>
    <p:extLst>
      <p:ext uri="{BB962C8B-B14F-4D97-AF65-F5344CB8AC3E}">
        <p14:creationId xmlns:p14="http://schemas.microsoft.com/office/powerpoint/2010/main" val="419474393"/>
      </p:ext>
    </p:extLst>
  </p:cSld>
  <p:clrMap bg1="lt1" tx1="dk1" bg2="lt2" tx2="dk2" accent1="accent1" accent2="accent2" accent3="accent3" accent4="accent4" accent5="accent5" accent6="accent6" hlink="hlink" folHlink="folHlink"/>
  <p:hf hdr="0" dt="0"/>
  <p:notesStyle>
    <a:lvl1pPr marL="0" algn="l" defTabSz="1066739" rtl="0" eaLnBrk="1" latinLnBrk="0" hangingPunct="1">
      <a:defRPr sz="1400" kern="1200">
        <a:solidFill>
          <a:schemeClr val="tx1"/>
        </a:solidFill>
        <a:latin typeface="+mn-lt"/>
        <a:ea typeface="+mn-ea"/>
        <a:cs typeface="+mn-cs"/>
      </a:defRPr>
    </a:lvl1pPr>
    <a:lvl2pPr marL="533370" algn="l" defTabSz="1066739" rtl="0" eaLnBrk="1" latinLnBrk="0" hangingPunct="1">
      <a:defRPr sz="1400" kern="1200">
        <a:solidFill>
          <a:schemeClr val="tx1"/>
        </a:solidFill>
        <a:latin typeface="+mn-lt"/>
        <a:ea typeface="+mn-ea"/>
        <a:cs typeface="+mn-cs"/>
      </a:defRPr>
    </a:lvl2pPr>
    <a:lvl3pPr marL="1066739" algn="l" defTabSz="1066739" rtl="0" eaLnBrk="1" latinLnBrk="0" hangingPunct="1">
      <a:defRPr sz="1400" kern="1200">
        <a:solidFill>
          <a:schemeClr val="tx1"/>
        </a:solidFill>
        <a:latin typeface="+mn-lt"/>
        <a:ea typeface="+mn-ea"/>
        <a:cs typeface="+mn-cs"/>
      </a:defRPr>
    </a:lvl3pPr>
    <a:lvl4pPr marL="1600109" algn="l" defTabSz="1066739" rtl="0" eaLnBrk="1" latinLnBrk="0" hangingPunct="1">
      <a:defRPr sz="1400" kern="1200">
        <a:solidFill>
          <a:schemeClr val="tx1"/>
        </a:solidFill>
        <a:latin typeface="+mn-lt"/>
        <a:ea typeface="+mn-ea"/>
        <a:cs typeface="+mn-cs"/>
      </a:defRPr>
    </a:lvl4pPr>
    <a:lvl5pPr marL="2133478" algn="l" defTabSz="1066739" rtl="0" eaLnBrk="1" latinLnBrk="0" hangingPunct="1">
      <a:defRPr sz="1400" kern="1200">
        <a:solidFill>
          <a:schemeClr val="tx1"/>
        </a:solidFill>
        <a:latin typeface="+mn-lt"/>
        <a:ea typeface="+mn-ea"/>
        <a:cs typeface="+mn-cs"/>
      </a:defRPr>
    </a:lvl5pPr>
    <a:lvl6pPr marL="2666848" algn="l" defTabSz="1066739" rtl="0" eaLnBrk="1" latinLnBrk="0" hangingPunct="1">
      <a:defRPr sz="1400" kern="1200">
        <a:solidFill>
          <a:schemeClr val="tx1"/>
        </a:solidFill>
        <a:latin typeface="+mn-lt"/>
        <a:ea typeface="+mn-ea"/>
        <a:cs typeface="+mn-cs"/>
      </a:defRPr>
    </a:lvl6pPr>
    <a:lvl7pPr marL="3200217" algn="l" defTabSz="1066739" rtl="0" eaLnBrk="1" latinLnBrk="0" hangingPunct="1">
      <a:defRPr sz="1400" kern="1200">
        <a:solidFill>
          <a:schemeClr val="tx1"/>
        </a:solidFill>
        <a:latin typeface="+mn-lt"/>
        <a:ea typeface="+mn-ea"/>
        <a:cs typeface="+mn-cs"/>
      </a:defRPr>
    </a:lvl7pPr>
    <a:lvl8pPr marL="3733587" algn="l" defTabSz="1066739" rtl="0" eaLnBrk="1" latinLnBrk="0" hangingPunct="1">
      <a:defRPr sz="1400" kern="1200">
        <a:solidFill>
          <a:schemeClr val="tx1"/>
        </a:solidFill>
        <a:latin typeface="+mn-lt"/>
        <a:ea typeface="+mn-ea"/>
        <a:cs typeface="+mn-cs"/>
      </a:defRPr>
    </a:lvl8pPr>
    <a:lvl9pPr marL="4266956" algn="l" defTabSz="1066739"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11</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07E0A2-839A-4889-A595-56C6552F3CFF}" type="slidenum">
              <a:rPr lang="en-US" smtClean="0"/>
              <a:pPr/>
              <a:t>12</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2</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4</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5</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6</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7</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9</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EBD251-B5E0-449F-9E0A-DB48EFB3B6D6}" type="slidenum">
              <a:rPr lang="en-US" smtClean="0"/>
              <a:pPr/>
              <a:t>10</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7"/>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533370" indent="0" algn="ctr">
              <a:buNone/>
              <a:defRPr>
                <a:solidFill>
                  <a:schemeClr val="tx1">
                    <a:tint val="75000"/>
                  </a:schemeClr>
                </a:solidFill>
              </a:defRPr>
            </a:lvl2pPr>
            <a:lvl3pPr marL="1066739" indent="0" algn="ctr">
              <a:buNone/>
              <a:defRPr>
                <a:solidFill>
                  <a:schemeClr val="tx1">
                    <a:tint val="75000"/>
                  </a:schemeClr>
                </a:solidFill>
              </a:defRPr>
            </a:lvl3pPr>
            <a:lvl4pPr marL="1600109" indent="0" algn="ctr">
              <a:buNone/>
              <a:defRPr>
                <a:solidFill>
                  <a:schemeClr val="tx1">
                    <a:tint val="75000"/>
                  </a:schemeClr>
                </a:solidFill>
              </a:defRPr>
            </a:lvl4pPr>
            <a:lvl5pPr marL="2133478" indent="0" algn="ctr">
              <a:buNone/>
              <a:defRPr>
                <a:solidFill>
                  <a:schemeClr val="tx1">
                    <a:tint val="75000"/>
                  </a:schemeClr>
                </a:solidFill>
              </a:defRPr>
            </a:lvl5pPr>
            <a:lvl6pPr marL="2666848" indent="0" algn="ctr">
              <a:buNone/>
              <a:defRPr>
                <a:solidFill>
                  <a:schemeClr val="tx1">
                    <a:tint val="75000"/>
                  </a:schemeClr>
                </a:solidFill>
              </a:defRPr>
            </a:lvl6pPr>
            <a:lvl7pPr marL="3200217" indent="0" algn="ctr">
              <a:buNone/>
              <a:defRPr>
                <a:solidFill>
                  <a:schemeClr val="tx1">
                    <a:tint val="75000"/>
                  </a:schemeClr>
                </a:solidFill>
              </a:defRPr>
            </a:lvl7pPr>
            <a:lvl8pPr marL="3733587" indent="0" algn="ctr">
              <a:buNone/>
              <a:defRPr>
                <a:solidFill>
                  <a:schemeClr val="tx1">
                    <a:tint val="75000"/>
                  </a:schemeClr>
                </a:solidFill>
              </a:defRPr>
            </a:lvl8pPr>
            <a:lvl9pPr marL="426695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147179-C99B-4C71-8593-E6C5455CE900}" type="datetime1">
              <a:rPr lang="en-US" smtClean="0"/>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745184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4CF99D-5C46-4341-B2DB-CEF6556CBD4E}" type="datetime1">
              <a:rPr lang="en-US" smtClean="0"/>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25997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2548" y="414867"/>
            <a:ext cx="1002507" cy="88434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2647" y="414867"/>
            <a:ext cx="2895600" cy="88434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56B1B-FAAD-4ABD-A75B-729AC75D6B05}" type="datetime1">
              <a:rPr lang="en-US" smtClean="0"/>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95391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6EB80A-1664-44A7-9690-20A186609B9F}" type="datetime1">
              <a:rPr lang="en-US" smtClean="0"/>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94948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4" y="5875868"/>
            <a:ext cx="5829300" cy="1816100"/>
          </a:xfrm>
        </p:spPr>
        <p:txBody>
          <a:bodyPr anchor="t"/>
          <a:lstStyle>
            <a:lvl1pPr algn="l">
              <a:defRPr sz="4700" b="1" cap="all"/>
            </a:lvl1pPr>
          </a:lstStyle>
          <a:p>
            <a:r>
              <a:rPr lang="en-US" smtClean="0"/>
              <a:t>Click to edit Master title style</a:t>
            </a:r>
            <a:endParaRPr lang="en-US"/>
          </a:p>
        </p:txBody>
      </p:sp>
      <p:sp>
        <p:nvSpPr>
          <p:cNvPr id="3" name="Text Placeholder 2"/>
          <p:cNvSpPr>
            <a:spLocks noGrp="1"/>
          </p:cNvSpPr>
          <p:nvPr>
            <p:ph type="body" idx="1"/>
          </p:nvPr>
        </p:nvSpPr>
        <p:spPr>
          <a:xfrm>
            <a:off x="541734" y="3875618"/>
            <a:ext cx="5829300" cy="2000249"/>
          </a:xfrm>
        </p:spPr>
        <p:txBody>
          <a:bodyPr anchor="b"/>
          <a:lstStyle>
            <a:lvl1pPr marL="0" indent="0">
              <a:buNone/>
              <a:defRPr sz="2300">
                <a:solidFill>
                  <a:schemeClr val="tx1">
                    <a:tint val="75000"/>
                  </a:schemeClr>
                </a:solidFill>
              </a:defRPr>
            </a:lvl1pPr>
            <a:lvl2pPr marL="533370" indent="0">
              <a:buNone/>
              <a:defRPr sz="2100">
                <a:solidFill>
                  <a:schemeClr val="tx1">
                    <a:tint val="75000"/>
                  </a:schemeClr>
                </a:solidFill>
              </a:defRPr>
            </a:lvl2pPr>
            <a:lvl3pPr marL="1066739" indent="0">
              <a:buNone/>
              <a:defRPr sz="1900">
                <a:solidFill>
                  <a:schemeClr val="tx1">
                    <a:tint val="75000"/>
                  </a:schemeClr>
                </a:solidFill>
              </a:defRPr>
            </a:lvl3pPr>
            <a:lvl4pPr marL="1600109" indent="0">
              <a:buNone/>
              <a:defRPr sz="1600">
                <a:solidFill>
                  <a:schemeClr val="tx1">
                    <a:tint val="75000"/>
                  </a:schemeClr>
                </a:solidFill>
              </a:defRPr>
            </a:lvl4pPr>
            <a:lvl5pPr marL="2133478" indent="0">
              <a:buNone/>
              <a:defRPr sz="1600">
                <a:solidFill>
                  <a:schemeClr val="tx1">
                    <a:tint val="75000"/>
                  </a:schemeClr>
                </a:solidFill>
              </a:defRPr>
            </a:lvl5pPr>
            <a:lvl6pPr marL="2666848" indent="0">
              <a:buNone/>
              <a:defRPr sz="1600">
                <a:solidFill>
                  <a:schemeClr val="tx1">
                    <a:tint val="75000"/>
                  </a:schemeClr>
                </a:solidFill>
              </a:defRPr>
            </a:lvl6pPr>
            <a:lvl7pPr marL="3200217" indent="0">
              <a:buNone/>
              <a:defRPr sz="1600">
                <a:solidFill>
                  <a:schemeClr val="tx1">
                    <a:tint val="75000"/>
                  </a:schemeClr>
                </a:solidFill>
              </a:defRPr>
            </a:lvl7pPr>
            <a:lvl8pPr marL="3733587" indent="0">
              <a:buNone/>
              <a:defRPr sz="1600">
                <a:solidFill>
                  <a:schemeClr val="tx1">
                    <a:tint val="75000"/>
                  </a:schemeClr>
                </a:solidFill>
              </a:defRPr>
            </a:lvl8pPr>
            <a:lvl9pPr marL="4266956"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C32EF8-EEAB-4854-9F83-2145789EFA02}" type="datetime1">
              <a:rPr lang="en-US" smtClean="0"/>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007328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2648" y="2417234"/>
            <a:ext cx="1949053" cy="6841067"/>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86000" y="2417234"/>
            <a:ext cx="1949054" cy="6841067"/>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57D338-FFB5-4066-9539-6BC13D4A8847}" type="datetime1">
              <a:rPr lang="en-US" smtClean="0"/>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259300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8"/>
            <a:ext cx="3030141" cy="853016"/>
          </a:xfrm>
        </p:spPr>
        <p:txBody>
          <a:bodyPr anchor="b"/>
          <a:lstStyle>
            <a:lvl1pPr marL="0" indent="0">
              <a:buNone/>
              <a:defRPr sz="2800" b="1"/>
            </a:lvl1pPr>
            <a:lvl2pPr marL="533370" indent="0">
              <a:buNone/>
              <a:defRPr sz="2300" b="1"/>
            </a:lvl2pPr>
            <a:lvl3pPr marL="1066739" indent="0">
              <a:buNone/>
              <a:defRPr sz="2100" b="1"/>
            </a:lvl3pPr>
            <a:lvl4pPr marL="1600109" indent="0">
              <a:buNone/>
              <a:defRPr sz="1900" b="1"/>
            </a:lvl4pPr>
            <a:lvl5pPr marL="2133478" indent="0">
              <a:buNone/>
              <a:defRPr sz="1900" b="1"/>
            </a:lvl5pPr>
            <a:lvl6pPr marL="2666848" indent="0">
              <a:buNone/>
              <a:defRPr sz="1900" b="1"/>
            </a:lvl6pPr>
            <a:lvl7pPr marL="3200217" indent="0">
              <a:buNone/>
              <a:defRPr sz="1900" b="1"/>
            </a:lvl7pPr>
            <a:lvl8pPr marL="3733587" indent="0">
              <a:buNone/>
              <a:defRPr sz="1900" b="1"/>
            </a:lvl8pPr>
            <a:lvl9pPr marL="4266956" indent="0">
              <a:buNone/>
              <a:defRPr sz="1900" b="1"/>
            </a:lvl9pPr>
          </a:lstStyle>
          <a:p>
            <a:pPr lvl="0"/>
            <a:r>
              <a:rPr lang="en-US" smtClean="0"/>
              <a:t>Click to edit Master text styles</a:t>
            </a:r>
          </a:p>
        </p:txBody>
      </p:sp>
      <p:sp>
        <p:nvSpPr>
          <p:cNvPr id="4" name="Content Placeholder 3"/>
          <p:cNvSpPr>
            <a:spLocks noGrp="1"/>
          </p:cNvSpPr>
          <p:nvPr>
            <p:ph sz="half" idx="2"/>
          </p:nvPr>
        </p:nvSpPr>
        <p:spPr>
          <a:xfrm>
            <a:off x="342900" y="2899834"/>
            <a:ext cx="3030141" cy="5268384"/>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8" y="2046818"/>
            <a:ext cx="3031332" cy="853016"/>
          </a:xfrm>
        </p:spPr>
        <p:txBody>
          <a:bodyPr anchor="b"/>
          <a:lstStyle>
            <a:lvl1pPr marL="0" indent="0">
              <a:buNone/>
              <a:defRPr sz="2800" b="1"/>
            </a:lvl1pPr>
            <a:lvl2pPr marL="533370" indent="0">
              <a:buNone/>
              <a:defRPr sz="2300" b="1"/>
            </a:lvl2pPr>
            <a:lvl3pPr marL="1066739" indent="0">
              <a:buNone/>
              <a:defRPr sz="2100" b="1"/>
            </a:lvl3pPr>
            <a:lvl4pPr marL="1600109" indent="0">
              <a:buNone/>
              <a:defRPr sz="1900" b="1"/>
            </a:lvl4pPr>
            <a:lvl5pPr marL="2133478" indent="0">
              <a:buNone/>
              <a:defRPr sz="1900" b="1"/>
            </a:lvl5pPr>
            <a:lvl6pPr marL="2666848" indent="0">
              <a:buNone/>
              <a:defRPr sz="1900" b="1"/>
            </a:lvl6pPr>
            <a:lvl7pPr marL="3200217" indent="0">
              <a:buNone/>
              <a:defRPr sz="1900" b="1"/>
            </a:lvl7pPr>
            <a:lvl8pPr marL="3733587" indent="0">
              <a:buNone/>
              <a:defRPr sz="1900" b="1"/>
            </a:lvl8pPr>
            <a:lvl9pPr marL="4266956"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3483768" y="2899834"/>
            <a:ext cx="3031332" cy="5268384"/>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B8183D-ADA5-43EC-B68A-61C0B61D2001}" type="datetime1">
              <a:rPr lang="en-US" smtClean="0"/>
              <a:t>12/29/2015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883776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A26BBB-BE1A-4064-9C93-615BD17B94AB}" type="datetime1">
              <a:rPr lang="en-US" smtClean="0"/>
              <a:t>12/29/2015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186989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1BB5A-E4B5-431B-A666-7E7ED62C1DB2}" type="datetime1">
              <a:rPr lang="en-US" smtClean="0"/>
              <a:t>12/29/2015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226720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4" cy="1549400"/>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2" y="1913467"/>
            <a:ext cx="2256234" cy="6254751"/>
          </a:xfrm>
        </p:spPr>
        <p:txBody>
          <a:bodyPr/>
          <a:lstStyle>
            <a:lvl1pPr marL="0" indent="0">
              <a:buNone/>
              <a:defRPr sz="1600"/>
            </a:lvl1pPr>
            <a:lvl2pPr marL="533370" indent="0">
              <a:buNone/>
              <a:defRPr sz="1400"/>
            </a:lvl2pPr>
            <a:lvl3pPr marL="1066739" indent="0">
              <a:buNone/>
              <a:defRPr sz="1200"/>
            </a:lvl3pPr>
            <a:lvl4pPr marL="1600109" indent="0">
              <a:buNone/>
              <a:defRPr sz="1000"/>
            </a:lvl4pPr>
            <a:lvl5pPr marL="2133478" indent="0">
              <a:buNone/>
              <a:defRPr sz="1000"/>
            </a:lvl5pPr>
            <a:lvl6pPr marL="2666848" indent="0">
              <a:buNone/>
              <a:defRPr sz="1000"/>
            </a:lvl6pPr>
            <a:lvl7pPr marL="3200217" indent="0">
              <a:buNone/>
              <a:defRPr sz="1000"/>
            </a:lvl7pPr>
            <a:lvl8pPr marL="3733587" indent="0">
              <a:buNone/>
              <a:defRPr sz="1000"/>
            </a:lvl8pPr>
            <a:lvl9pPr marL="4266956"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D07C8D-C71C-4378-82F0-C45D506F7263}" type="datetime1">
              <a:rPr lang="en-US" smtClean="0"/>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4061202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700"/>
            </a:lvl1pPr>
            <a:lvl2pPr marL="533370" indent="0">
              <a:buNone/>
              <a:defRPr sz="3300"/>
            </a:lvl2pPr>
            <a:lvl3pPr marL="1066739" indent="0">
              <a:buNone/>
              <a:defRPr sz="2800"/>
            </a:lvl3pPr>
            <a:lvl4pPr marL="1600109" indent="0">
              <a:buNone/>
              <a:defRPr sz="2300"/>
            </a:lvl4pPr>
            <a:lvl5pPr marL="2133478" indent="0">
              <a:buNone/>
              <a:defRPr sz="2300"/>
            </a:lvl5pPr>
            <a:lvl6pPr marL="2666848" indent="0">
              <a:buNone/>
              <a:defRPr sz="2300"/>
            </a:lvl6pPr>
            <a:lvl7pPr marL="3200217" indent="0">
              <a:buNone/>
              <a:defRPr sz="2300"/>
            </a:lvl7pPr>
            <a:lvl8pPr marL="3733587" indent="0">
              <a:buNone/>
              <a:defRPr sz="2300"/>
            </a:lvl8pPr>
            <a:lvl9pPr marL="4266956" indent="0">
              <a:buNone/>
              <a:defRPr sz="23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600"/>
            </a:lvl1pPr>
            <a:lvl2pPr marL="533370" indent="0">
              <a:buNone/>
              <a:defRPr sz="1400"/>
            </a:lvl2pPr>
            <a:lvl3pPr marL="1066739" indent="0">
              <a:buNone/>
              <a:defRPr sz="1200"/>
            </a:lvl3pPr>
            <a:lvl4pPr marL="1600109" indent="0">
              <a:buNone/>
              <a:defRPr sz="1000"/>
            </a:lvl4pPr>
            <a:lvl5pPr marL="2133478" indent="0">
              <a:buNone/>
              <a:defRPr sz="1000"/>
            </a:lvl5pPr>
            <a:lvl6pPr marL="2666848" indent="0">
              <a:buNone/>
              <a:defRPr sz="1000"/>
            </a:lvl6pPr>
            <a:lvl7pPr marL="3200217" indent="0">
              <a:buNone/>
              <a:defRPr sz="1000"/>
            </a:lvl7pPr>
            <a:lvl8pPr marL="3733587" indent="0">
              <a:buNone/>
              <a:defRPr sz="1000"/>
            </a:lvl8pPr>
            <a:lvl9pPr marL="4266956"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E600C1-8D76-490D-AAAE-BF181015DFD2}" type="datetime1">
              <a:rPr lang="en-US" smtClean="0"/>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4192184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6674" tIns="53337" rIns="106674" bIns="5333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0"/>
            <a:ext cx="6172200" cy="6034618"/>
          </a:xfrm>
          <a:prstGeom prst="rect">
            <a:avLst/>
          </a:prstGeom>
        </p:spPr>
        <p:txBody>
          <a:bodyPr vert="horz" lIns="106674" tIns="53337" rIns="106674" bIns="5333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106674" tIns="53337" rIns="106674" bIns="53337" rtlCol="0" anchor="ctr"/>
          <a:lstStyle>
            <a:lvl1pPr algn="l">
              <a:defRPr sz="1400">
                <a:solidFill>
                  <a:schemeClr val="tx1">
                    <a:tint val="75000"/>
                  </a:schemeClr>
                </a:solidFill>
              </a:defRPr>
            </a:lvl1pPr>
          </a:lstStyle>
          <a:p>
            <a:fld id="{A3373EBC-BCFB-41DB-9F77-850B597C0AD4}" type="datetime1">
              <a:rPr lang="en-US" smtClean="0"/>
              <a:t>12/29/2015</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6674" tIns="53337" rIns="106674" bIns="53337" rtlCol="0" anchor="ctr"/>
          <a:lstStyle>
            <a:lvl1pPr algn="ctr">
              <a:defRPr sz="1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6674" tIns="53337" rIns="106674" bIns="53337" rtlCol="0" anchor="ctr"/>
          <a:lstStyle>
            <a:lvl1pPr algn="r">
              <a:defRPr sz="1400">
                <a:solidFill>
                  <a:schemeClr val="tx1">
                    <a:tint val="75000"/>
                  </a:schemeClr>
                </a:solidFill>
              </a:defRPr>
            </a:lvl1pPr>
          </a:lstStyle>
          <a:p>
            <a:fld id="{4BDE1191-9B7F-49F4-A5D7-C8BB13C2AA1B}" type="slidenum">
              <a:rPr lang="en-US" smtClean="0"/>
              <a:pPr/>
              <a:t>‹#›</a:t>
            </a:fld>
            <a:endParaRPr lang="en-US" dirty="0"/>
          </a:p>
        </p:txBody>
      </p:sp>
    </p:spTree>
    <p:extLst>
      <p:ext uri="{BB962C8B-B14F-4D97-AF65-F5344CB8AC3E}">
        <p14:creationId xmlns:p14="http://schemas.microsoft.com/office/powerpoint/2010/main" val="3753759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066739" rtl="0" eaLnBrk="1" latinLnBrk="0" hangingPunct="1">
        <a:spcBef>
          <a:spcPct val="0"/>
        </a:spcBef>
        <a:buNone/>
        <a:defRPr sz="5100" kern="1200">
          <a:solidFill>
            <a:schemeClr val="tx1"/>
          </a:solidFill>
          <a:latin typeface="+mj-lt"/>
          <a:ea typeface="+mj-ea"/>
          <a:cs typeface="+mj-cs"/>
        </a:defRPr>
      </a:lvl1pPr>
    </p:titleStyle>
    <p:bodyStyle>
      <a:lvl1pPr marL="400027" indent="-400027" algn="l" defTabSz="1066739"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66725" indent="-333356" algn="l" defTabSz="1066739"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33424" indent="-266685" algn="l" defTabSz="1066739"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66793"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400163"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33532"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66902"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4000271"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533641" indent="-266685" algn="l" defTabSz="1066739"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66739" rtl="0" eaLnBrk="1" latinLnBrk="0" hangingPunct="1">
        <a:defRPr sz="2100" kern="1200">
          <a:solidFill>
            <a:schemeClr val="tx1"/>
          </a:solidFill>
          <a:latin typeface="+mn-lt"/>
          <a:ea typeface="+mn-ea"/>
          <a:cs typeface="+mn-cs"/>
        </a:defRPr>
      </a:lvl1pPr>
      <a:lvl2pPr marL="533370" algn="l" defTabSz="1066739" rtl="0" eaLnBrk="1" latinLnBrk="0" hangingPunct="1">
        <a:defRPr sz="2100" kern="1200">
          <a:solidFill>
            <a:schemeClr val="tx1"/>
          </a:solidFill>
          <a:latin typeface="+mn-lt"/>
          <a:ea typeface="+mn-ea"/>
          <a:cs typeface="+mn-cs"/>
        </a:defRPr>
      </a:lvl2pPr>
      <a:lvl3pPr marL="1066739" algn="l" defTabSz="1066739" rtl="0" eaLnBrk="1" latinLnBrk="0" hangingPunct="1">
        <a:defRPr sz="2100" kern="1200">
          <a:solidFill>
            <a:schemeClr val="tx1"/>
          </a:solidFill>
          <a:latin typeface="+mn-lt"/>
          <a:ea typeface="+mn-ea"/>
          <a:cs typeface="+mn-cs"/>
        </a:defRPr>
      </a:lvl3pPr>
      <a:lvl4pPr marL="1600109" algn="l" defTabSz="1066739" rtl="0" eaLnBrk="1" latinLnBrk="0" hangingPunct="1">
        <a:defRPr sz="2100" kern="1200">
          <a:solidFill>
            <a:schemeClr val="tx1"/>
          </a:solidFill>
          <a:latin typeface="+mn-lt"/>
          <a:ea typeface="+mn-ea"/>
          <a:cs typeface="+mn-cs"/>
        </a:defRPr>
      </a:lvl4pPr>
      <a:lvl5pPr marL="2133478" algn="l" defTabSz="1066739" rtl="0" eaLnBrk="1" latinLnBrk="0" hangingPunct="1">
        <a:defRPr sz="2100" kern="1200">
          <a:solidFill>
            <a:schemeClr val="tx1"/>
          </a:solidFill>
          <a:latin typeface="+mn-lt"/>
          <a:ea typeface="+mn-ea"/>
          <a:cs typeface="+mn-cs"/>
        </a:defRPr>
      </a:lvl5pPr>
      <a:lvl6pPr marL="2666848" algn="l" defTabSz="1066739" rtl="0" eaLnBrk="1" latinLnBrk="0" hangingPunct="1">
        <a:defRPr sz="2100" kern="1200">
          <a:solidFill>
            <a:schemeClr val="tx1"/>
          </a:solidFill>
          <a:latin typeface="+mn-lt"/>
          <a:ea typeface="+mn-ea"/>
          <a:cs typeface="+mn-cs"/>
        </a:defRPr>
      </a:lvl6pPr>
      <a:lvl7pPr marL="3200217" algn="l" defTabSz="1066739" rtl="0" eaLnBrk="1" latinLnBrk="0" hangingPunct="1">
        <a:defRPr sz="2100" kern="1200">
          <a:solidFill>
            <a:schemeClr val="tx1"/>
          </a:solidFill>
          <a:latin typeface="+mn-lt"/>
          <a:ea typeface="+mn-ea"/>
          <a:cs typeface="+mn-cs"/>
        </a:defRPr>
      </a:lvl7pPr>
      <a:lvl8pPr marL="3733587" algn="l" defTabSz="1066739" rtl="0" eaLnBrk="1" latinLnBrk="0" hangingPunct="1">
        <a:defRPr sz="2100" kern="1200">
          <a:solidFill>
            <a:schemeClr val="tx1"/>
          </a:solidFill>
          <a:latin typeface="+mn-lt"/>
          <a:ea typeface="+mn-ea"/>
          <a:cs typeface="+mn-cs"/>
        </a:defRPr>
      </a:lvl8pPr>
      <a:lvl9pPr marL="4266956" algn="l" defTabSz="106673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ectrotab.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http://www.lectrotab.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hyperlink" Target="http://www.lectrotab.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hyperlink" Target="http://www.lectrotab.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312" y="2253379"/>
            <a:ext cx="5829300" cy="1960033"/>
          </a:xfrm>
        </p:spPr>
        <p:txBody>
          <a:bodyPr/>
          <a:lstStyle/>
          <a:p>
            <a:r>
              <a:rPr lang="en-US" b="1" dirty="0" smtClean="0"/>
              <a:t>Operation and Installation Manual</a:t>
            </a:r>
            <a:endParaRPr lang="en-US" b="1" dirty="0"/>
          </a:p>
        </p:txBody>
      </p:sp>
      <p:sp>
        <p:nvSpPr>
          <p:cNvPr id="5" name="Title 1"/>
          <p:cNvSpPr txBox="1">
            <a:spLocks/>
          </p:cNvSpPr>
          <p:nvPr/>
        </p:nvSpPr>
        <p:spPr>
          <a:xfrm>
            <a:off x="558312" y="1477386"/>
            <a:ext cx="5829300" cy="615327"/>
          </a:xfrm>
          <a:prstGeom prst="rect">
            <a:avLst/>
          </a:prstGeom>
        </p:spPr>
        <p:txBody>
          <a:bodyPr vert="horz" lIns="106674" tIns="53337" rIns="106674" bIns="5333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300" dirty="0" smtClean="0"/>
              <a:t>ELECTROMECHANICAL TRIM TAB SYSTEMS</a:t>
            </a:r>
            <a:endParaRPr lang="en-US" sz="2300" dirty="0"/>
          </a:p>
        </p:txBody>
      </p:sp>
      <p:sp>
        <p:nvSpPr>
          <p:cNvPr id="6" name="Title 1"/>
          <p:cNvSpPr txBox="1">
            <a:spLocks/>
          </p:cNvSpPr>
          <p:nvPr/>
        </p:nvSpPr>
        <p:spPr>
          <a:xfrm>
            <a:off x="30892" y="8082773"/>
            <a:ext cx="2782647" cy="884268"/>
          </a:xfrm>
          <a:prstGeom prst="rect">
            <a:avLst/>
          </a:prstGeom>
        </p:spPr>
        <p:txBody>
          <a:bodyPr vert="horz" lIns="106674" tIns="53337" rIns="106674" bIns="53337"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t>Linear Devices Corporation</a:t>
            </a:r>
          </a:p>
          <a:p>
            <a:r>
              <a:rPr lang="en-US" sz="1300" dirty="0" smtClean="0"/>
              <a:t>dba Lectrotab</a:t>
            </a:r>
          </a:p>
          <a:p>
            <a:r>
              <a:rPr lang="en-US" sz="1300" dirty="0" smtClean="0"/>
              <a:t>11126 Air Park Road, Suite G</a:t>
            </a:r>
          </a:p>
          <a:p>
            <a:r>
              <a:rPr lang="en-US" sz="1300" dirty="0" smtClean="0"/>
              <a:t>Ashland, VA 23005</a:t>
            </a:r>
            <a:endParaRPr lang="en-US" sz="1300" dirty="0"/>
          </a:p>
        </p:txBody>
      </p:sp>
      <p:sp>
        <p:nvSpPr>
          <p:cNvPr id="7" name="Title 1"/>
          <p:cNvSpPr txBox="1">
            <a:spLocks/>
          </p:cNvSpPr>
          <p:nvPr/>
        </p:nvSpPr>
        <p:spPr>
          <a:xfrm>
            <a:off x="3868616" y="8082773"/>
            <a:ext cx="2782647" cy="884268"/>
          </a:xfrm>
          <a:prstGeom prst="rect">
            <a:avLst/>
          </a:prstGeom>
        </p:spPr>
        <p:txBody>
          <a:bodyPr vert="horz" lIns="106674" tIns="53337" rIns="106674" bIns="53337"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hlinkClick r:id="rId3"/>
              </a:rPr>
              <a:t>www.lectrotab.com</a:t>
            </a:r>
            <a:endParaRPr lang="en-US" sz="1300" dirty="0" smtClean="0"/>
          </a:p>
          <a:p>
            <a:r>
              <a:rPr lang="en-US" sz="1300" dirty="0" smtClean="0"/>
              <a:t>Phone: 804-368-8428</a:t>
            </a:r>
          </a:p>
          <a:p>
            <a:r>
              <a:rPr lang="en-US" sz="1300" dirty="0" smtClean="0"/>
              <a:t>Fax: 804-368-8438</a:t>
            </a:r>
            <a:endParaRPr lang="en-US" sz="1300"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22215" y="457199"/>
            <a:ext cx="4044461" cy="1020187"/>
          </a:xfrm>
          <a:prstGeom prst="rect">
            <a:avLst/>
          </a:prstGeom>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62871" y="4213412"/>
            <a:ext cx="3132260" cy="3608294"/>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4BDE1191-9B7F-49F4-A5D7-C8BB13C2AA1B}" type="slidenum">
              <a:rPr lang="en-US" smtClean="0"/>
              <a:pPr/>
              <a:t>1</a:t>
            </a:fld>
            <a:endParaRPr lang="en-US" dirty="0"/>
          </a:p>
        </p:txBody>
      </p:sp>
    </p:spTree>
    <p:extLst>
      <p:ext uri="{BB962C8B-B14F-4D97-AF65-F5344CB8AC3E}">
        <p14:creationId xmlns:p14="http://schemas.microsoft.com/office/powerpoint/2010/main" val="253930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79294"/>
            <a:ext cx="6172200" cy="806824"/>
          </a:xfrm>
        </p:spPr>
        <p:txBody>
          <a:bodyPr>
            <a:normAutofit/>
          </a:bodyPr>
          <a:lstStyle/>
          <a:p>
            <a:r>
              <a:rPr lang="en-US" sz="2800" b="1" dirty="0" smtClean="0"/>
              <a:t>Operation</a:t>
            </a:r>
            <a:endParaRPr lang="en-US" sz="2800" b="1" dirty="0"/>
          </a:p>
        </p:txBody>
      </p:sp>
      <p:sp>
        <p:nvSpPr>
          <p:cNvPr id="4" name="Rectangle 3"/>
          <p:cNvSpPr/>
          <p:nvPr/>
        </p:nvSpPr>
        <p:spPr>
          <a:xfrm>
            <a:off x="304800" y="990600"/>
            <a:ext cx="6154615" cy="5570750"/>
          </a:xfrm>
          <a:prstGeom prst="rect">
            <a:avLst/>
          </a:prstGeom>
        </p:spPr>
        <p:txBody>
          <a:bodyPr wrap="square" lIns="106674" tIns="53337" rIns="106674" bIns="53337">
            <a:spAutoFit/>
          </a:bodyPr>
          <a:lstStyle/>
          <a:p>
            <a:pPr marL="228600" indent="-228600">
              <a:buAutoNum type="arabicParenR"/>
            </a:pPr>
            <a:r>
              <a:rPr lang="en-US" sz="1100" dirty="0" smtClean="0"/>
              <a:t>Begin with the tabs fully retracted by pressing the two “BOW UP” or bottom switch buttons until the LEDs are flashing on the Oval or Wireless control or after 8 seconds for the flat rocker switch control. </a:t>
            </a:r>
          </a:p>
          <a:p>
            <a:pPr marL="228600" indent="-228600">
              <a:buAutoNum type="arabicParenR"/>
            </a:pPr>
            <a:r>
              <a:rPr lang="en-US" sz="1100" dirty="0" smtClean="0"/>
              <a:t>Bring the boat to a comfortable cruising speed.</a:t>
            </a:r>
          </a:p>
          <a:p>
            <a:endParaRPr lang="en-US" sz="1100" dirty="0" smtClean="0"/>
          </a:p>
          <a:p>
            <a:pPr marL="228600" indent="-228600"/>
            <a:r>
              <a:rPr lang="en-US" sz="1200" b="1" dirty="0" smtClean="0"/>
              <a:t>Trimming the Port Side:</a:t>
            </a:r>
          </a:p>
          <a:p>
            <a:pPr marL="228600" indent="-228600">
              <a:buAutoNum type="arabicParenR"/>
            </a:pPr>
            <a:r>
              <a:rPr lang="en-US" sz="1100" dirty="0" smtClean="0"/>
              <a:t>Press the upper left “PORT BOW DOWN” switch until you feel the boat’s port side begin to go down then release the upper left “PORT BOW DOWN” switch. The Oval and Wireless control will light LEDs on the right side of the control to indicate that the starboard tab is being deployed to lift the starboard transom up and causing the port bow or side to go down.  If it is preferred to switch the LED indicator to the opposite side indicating the bow is going down, then please review the Oval or Wireless program chart at </a:t>
            </a:r>
            <a:r>
              <a:rPr lang="en-US" sz="1100" dirty="0" smtClean="0">
                <a:hlinkClick r:id="rId3"/>
              </a:rPr>
              <a:t>www.lectrotab.com</a:t>
            </a:r>
            <a:r>
              <a:rPr lang="en-US" sz="1100" dirty="0" smtClean="0"/>
              <a:t> under Products/Controls.</a:t>
            </a:r>
          </a:p>
          <a:p>
            <a:pPr marL="228600" indent="-228600">
              <a:buAutoNum type="arabicParenR"/>
            </a:pPr>
            <a:r>
              <a:rPr lang="en-US" sz="1100" dirty="0" smtClean="0"/>
              <a:t>Press the bottom left “PORT BOW UP” switch until you feel the boat’s port side begin to come up then release the lower left “PORT BOW UP” switch.</a:t>
            </a:r>
          </a:p>
          <a:p>
            <a:endParaRPr lang="en-US" sz="1100" dirty="0" smtClean="0"/>
          </a:p>
          <a:p>
            <a:pPr marL="228600" indent="-228600"/>
            <a:r>
              <a:rPr lang="en-US" sz="1200" b="1" dirty="0" smtClean="0"/>
              <a:t>Trimming the Starboard Side:</a:t>
            </a:r>
          </a:p>
          <a:p>
            <a:pPr marL="228600" indent="-228600">
              <a:buAutoNum type="arabicParenR"/>
            </a:pPr>
            <a:r>
              <a:rPr lang="en-US" sz="1100" dirty="0" smtClean="0"/>
              <a:t> Press the upper right “STBD BOW DOWN” switch until you feel the boat’s starboard side begin to go down then release the upper right “STBD BOW DOWN” switch. The Oval and Wireless control will light LEDs on the left side of the control to indicate that the port tab is being deployed to lift the port transom up and causing the starboard bow or side to go down. </a:t>
            </a:r>
          </a:p>
          <a:p>
            <a:pPr marL="228600" indent="-228600">
              <a:buAutoNum type="arabicParenR"/>
            </a:pPr>
            <a:r>
              <a:rPr lang="en-US" sz="1100" dirty="0" smtClean="0"/>
              <a:t>Press the bottom right “STBD BOW UP” switch until you feel the boat’s starboard side begin to come up then release the bottom right “STBD BOW UP” switch.</a:t>
            </a:r>
          </a:p>
          <a:p>
            <a:pPr marL="228600" indent="-228600">
              <a:buAutoNum type="arabicParenR"/>
            </a:pPr>
            <a:endParaRPr lang="en-US" sz="1100" dirty="0"/>
          </a:p>
          <a:p>
            <a:r>
              <a:rPr lang="en-US" sz="1200" b="1" dirty="0" smtClean="0"/>
              <a:t>Adjusting Bow Down or Up:</a:t>
            </a:r>
            <a:endParaRPr lang="en-US" sz="1200" b="1" dirty="0"/>
          </a:p>
          <a:p>
            <a:pPr marL="228600" indent="-228600">
              <a:buAutoNum type="arabicParenR"/>
            </a:pPr>
            <a:r>
              <a:rPr lang="en-US" sz="1100" dirty="0"/>
              <a:t> </a:t>
            </a:r>
            <a:r>
              <a:rPr lang="en-US" sz="1100" dirty="0" smtClean="0"/>
              <a:t>Press </a:t>
            </a:r>
            <a:r>
              <a:rPr lang="en-US" sz="1100" dirty="0"/>
              <a:t>the </a:t>
            </a:r>
            <a:r>
              <a:rPr lang="en-US" sz="1100" dirty="0" smtClean="0"/>
              <a:t>lower </a:t>
            </a:r>
            <a:r>
              <a:rPr lang="en-US" sz="1100" dirty="0"/>
              <a:t>right “STBD BOW </a:t>
            </a:r>
            <a:r>
              <a:rPr lang="en-US" sz="1100" dirty="0" smtClean="0"/>
              <a:t>UP” and lower left “PORT BOW UP” buttons at the same time for 8 seconds or until the top two LED are flashing indicating the tabs are fully retracted</a:t>
            </a:r>
            <a:r>
              <a:rPr lang="en-US" sz="1100" dirty="0"/>
              <a:t>. Press the </a:t>
            </a:r>
            <a:r>
              <a:rPr lang="en-US" sz="1100" dirty="0" smtClean="0"/>
              <a:t>upper </a:t>
            </a:r>
            <a:r>
              <a:rPr lang="en-US" sz="1100" dirty="0"/>
              <a:t>right “STBD BOW </a:t>
            </a:r>
            <a:r>
              <a:rPr lang="en-US" sz="1100" dirty="0" smtClean="0"/>
              <a:t>DOWN” </a:t>
            </a:r>
            <a:r>
              <a:rPr lang="en-US" sz="1100" dirty="0"/>
              <a:t>and </a:t>
            </a:r>
            <a:r>
              <a:rPr lang="en-US" sz="1100" dirty="0" smtClean="0"/>
              <a:t>upper </a:t>
            </a:r>
            <a:r>
              <a:rPr lang="en-US" sz="1100" dirty="0"/>
              <a:t>left “PORT BOW </a:t>
            </a:r>
            <a:r>
              <a:rPr lang="en-US" sz="1100" dirty="0" smtClean="0"/>
              <a:t>DOWN” </a:t>
            </a:r>
            <a:r>
              <a:rPr lang="en-US" sz="1100" dirty="0"/>
              <a:t>buttons at the same time </a:t>
            </a:r>
            <a:r>
              <a:rPr lang="en-US" sz="1100" dirty="0" smtClean="0"/>
              <a:t>, and the bow should begin to go down. Keep these buttons pressed until the boat achieves the proper level and then release the buttons. Press both BOW UP buttons to bring the bow back up if necessary.</a:t>
            </a:r>
          </a:p>
          <a:p>
            <a:pPr marL="228600" indent="-228600">
              <a:buAutoNum type="arabicParenR"/>
            </a:pPr>
            <a:endParaRPr lang="en-US" sz="1100" dirty="0" smtClean="0"/>
          </a:p>
          <a:p>
            <a:pPr marL="228600" indent="-228600">
              <a:buAutoNum type="arabicParenR"/>
            </a:pPr>
            <a:endParaRPr lang="en-US" sz="1100" dirty="0" smtClean="0"/>
          </a:p>
          <a:p>
            <a:endParaRPr lang="en-US" sz="1100" dirty="0"/>
          </a:p>
        </p:txBody>
      </p:sp>
      <p:sp>
        <p:nvSpPr>
          <p:cNvPr id="3" name="Slide Number Placeholder 2"/>
          <p:cNvSpPr>
            <a:spLocks noGrp="1"/>
          </p:cNvSpPr>
          <p:nvPr>
            <p:ph type="sldNum" sz="quarter" idx="12"/>
          </p:nvPr>
        </p:nvSpPr>
        <p:spPr/>
        <p:txBody>
          <a:bodyPr/>
          <a:lstStyle/>
          <a:p>
            <a:fld id="{4BDE1191-9B7F-49F4-A5D7-C8BB13C2AA1B}" type="slidenum">
              <a:rPr lang="en-US" smtClean="0"/>
              <a:pPr/>
              <a:t>10</a:t>
            </a:fld>
            <a:endParaRPr lang="en-US" dirty="0"/>
          </a:p>
        </p:txBody>
      </p:sp>
    </p:spTree>
    <p:extLst>
      <p:ext uri="{BB962C8B-B14F-4D97-AF65-F5344CB8AC3E}">
        <p14:creationId xmlns:p14="http://schemas.microsoft.com/office/powerpoint/2010/main" val="312807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814419"/>
          </a:xfrm>
        </p:spPr>
        <p:txBody>
          <a:bodyPr>
            <a:normAutofit/>
          </a:bodyPr>
          <a:lstStyle/>
          <a:p>
            <a:r>
              <a:rPr lang="en-US" sz="3700" b="1" dirty="0" smtClean="0"/>
              <a:t>Troubleshooting</a:t>
            </a:r>
            <a:endParaRPr lang="en-US" sz="3700" b="1" dirty="0"/>
          </a:p>
        </p:txBody>
      </p:sp>
      <p:graphicFrame>
        <p:nvGraphicFramePr>
          <p:cNvPr id="14" name="Table 13"/>
          <p:cNvGraphicFramePr>
            <a:graphicFrameLocks noGrp="1"/>
          </p:cNvGraphicFramePr>
          <p:nvPr>
            <p:extLst>
              <p:ext uri="{D42A27DB-BD31-4B8C-83A1-F6EECF244321}">
                <p14:modId xmlns:p14="http://schemas.microsoft.com/office/powerpoint/2010/main" val="1697752788"/>
              </p:ext>
            </p:extLst>
          </p:nvPr>
        </p:nvGraphicFramePr>
        <p:xfrm>
          <a:off x="351693" y="806824"/>
          <a:ext cx="6154616" cy="8040676"/>
        </p:xfrm>
        <a:graphic>
          <a:graphicData uri="http://schemas.openxmlformats.org/drawingml/2006/table">
            <a:tbl>
              <a:tblPr/>
              <a:tblGrid>
                <a:gridCol w="70735"/>
                <a:gridCol w="984343"/>
                <a:gridCol w="175846"/>
                <a:gridCol w="1710070"/>
                <a:gridCol w="136314"/>
                <a:gridCol w="3077308"/>
              </a:tblGrid>
              <a:tr h="145892">
                <a:tc>
                  <a:txBody>
                    <a:bodyPr/>
                    <a:lstStyle/>
                    <a:p>
                      <a:pPr algn="ctr" fontAlgn="ctr"/>
                      <a:r>
                        <a:rPr lang="en-US" sz="500" b="1" i="0" u="none" strike="noStrike" dirty="0">
                          <a:latin typeface="Times New Roman"/>
                        </a:rPr>
                        <a:t> </a:t>
                      </a:r>
                    </a:p>
                  </a:txBody>
                  <a:tcPr marL="2409" marR="2409" marT="245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Problem</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 </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Cause</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 </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baseline="0" dirty="0">
                          <a:latin typeface="Times New Roman"/>
                        </a:rPr>
                        <a:t>Solution/Test</a:t>
                      </a:r>
                    </a:p>
                  </a:txBody>
                  <a:tcPr marL="2409" marR="2409" marT="245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4153">
                <a:tc rowSpan="4">
                  <a:txBody>
                    <a:bodyPr/>
                    <a:lstStyle/>
                    <a:p>
                      <a:pPr algn="ctr" fontAlgn="ctr"/>
                      <a:r>
                        <a:rPr lang="en-US" sz="400" b="0" i="0" u="none" strike="noStrike" dirty="0">
                          <a:latin typeface="Times New Roman"/>
                        </a:rPr>
                        <a:t>1</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en-US" sz="1000" b="0" i="0" u="none" strike="noStrike" baseline="0" dirty="0">
                          <a:latin typeface="Times New Roman"/>
                        </a:rPr>
                        <a:t>Oval (SETR) </a:t>
                      </a:r>
                      <a:r>
                        <a:rPr lang="en-US" sz="1000" b="0" i="0" u="none" strike="noStrike" baseline="0" dirty="0" smtClean="0">
                          <a:latin typeface="Times New Roman"/>
                        </a:rPr>
                        <a:t>LEDs </a:t>
                      </a:r>
                      <a:r>
                        <a:rPr lang="en-US" sz="1000" b="0" i="0" u="none" strike="noStrike" baseline="0" dirty="0">
                          <a:latin typeface="Times New Roman"/>
                        </a:rPr>
                        <a:t>do not light.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+12vdc or 24vdc and/or negative (-) power source to Oval has an open fuse, </a:t>
                      </a:r>
                      <a:r>
                        <a:rPr lang="en-US" sz="1000" b="0" i="0" u="none" strike="noStrike" baseline="0" dirty="0" smtClean="0">
                          <a:latin typeface="Times New Roman"/>
                        </a:rPr>
                        <a:t>open breaker </a:t>
                      </a:r>
                      <a:r>
                        <a:rPr lang="en-US" sz="1000" b="0" i="0" u="none" strike="noStrike" baseline="0" dirty="0">
                          <a:latin typeface="Times New Roman"/>
                        </a:rPr>
                        <a:t>or </a:t>
                      </a:r>
                      <a:r>
                        <a:rPr lang="en-US" sz="1000" b="0" i="0" u="none" strike="noStrike" baseline="0" dirty="0" smtClean="0">
                          <a:latin typeface="Times New Roman"/>
                        </a:rPr>
                        <a:t>open wire connection.</a:t>
                      </a:r>
                      <a:endParaRPr lang="en-US" sz="1000" b="0" i="0" u="none" strike="noStrike" baseline="0" dirty="0">
                        <a:latin typeface="Times New Roman"/>
                      </a:endParaRP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Connect a DC Voltmeter positive lead to +12/24vdc terminal (far left terminal) on Oval control, and the negative lead to the center terminal and meter should show +12 or 24vdc (see wiring diagram Fig 5). If not, check fuse, breaker and wiring. </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5280">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b</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+12vdc or 24vdc connected to AUX terminal is switched to off state (see Note in Oval wiring diagram).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baseline="0" dirty="0">
                          <a:latin typeface="Times New Roman"/>
                        </a:rPr>
                        <a:t>A Switched (closed contact) +12vdc or 24vdc MUST BE CONNECTED TO AUX TERMINAL for Oval control to energize </a:t>
                      </a:r>
                      <a:r>
                        <a:rPr lang="en-US" sz="1000" b="1" i="0" u="none" strike="noStrike" baseline="0" dirty="0" smtClean="0">
                          <a:latin typeface="Times New Roman"/>
                        </a:rPr>
                        <a:t>LEDs </a:t>
                      </a:r>
                      <a:r>
                        <a:rPr lang="en-US" sz="1000" b="1" i="0" u="none" strike="noStrike" baseline="0" dirty="0">
                          <a:latin typeface="Times New Roman"/>
                        </a:rPr>
                        <a:t>and function. </a:t>
                      </a:r>
                      <a:r>
                        <a:rPr lang="en-US" sz="1000" b="0" i="0" u="none" strike="noStrike" baseline="0" dirty="0">
                          <a:latin typeface="Times New Roman"/>
                        </a:rPr>
                        <a:t>Connect a DC Voltmeter positive lead to AUX terminal (far right terminal), and the negative lead to the center terminal and meter should show +12 or 24vdc. If not, check fuse, breaker, aux switch and wiring for open connection. A jumper wire may also be connect between the +12/24vdc terminal (far left) and AUX terminal (far right) to test Oval control for LED functioning. When jumper is connected, </a:t>
                      </a:r>
                      <a:r>
                        <a:rPr lang="en-US" sz="1000" b="0" i="0" u="none" strike="noStrike" baseline="0" dirty="0" smtClean="0">
                          <a:latin typeface="Times New Roman"/>
                        </a:rPr>
                        <a:t>LEDs </a:t>
                      </a:r>
                      <a:r>
                        <a:rPr lang="en-US" sz="1000" b="0" i="0" u="none" strike="noStrike" baseline="0" dirty="0">
                          <a:latin typeface="Times New Roman"/>
                        </a:rPr>
                        <a:t>should light.</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1264">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c</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Oval control programmed to "</a:t>
                      </a:r>
                      <a:r>
                        <a:rPr lang="en-US" sz="1000" b="0" i="0" u="none" strike="noStrike" baseline="0" dirty="0" smtClean="0">
                          <a:latin typeface="Times New Roman"/>
                        </a:rPr>
                        <a:t>LEDs </a:t>
                      </a:r>
                      <a:r>
                        <a:rPr lang="en-US" sz="1000" b="0" i="0" u="none" strike="noStrike" baseline="0" dirty="0">
                          <a:latin typeface="Times New Roman"/>
                        </a:rPr>
                        <a:t>OFF" state. See Oval program chart tab.</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Enter Oval program mode under "LED's On/Off" and set to "</a:t>
                      </a:r>
                      <a:r>
                        <a:rPr lang="en-US" sz="1000" b="0" i="0" u="none" strike="noStrike" baseline="0" dirty="0" smtClean="0">
                          <a:latin typeface="Times New Roman"/>
                        </a:rPr>
                        <a:t>LEDs </a:t>
                      </a:r>
                      <a:r>
                        <a:rPr lang="en-US" sz="1000" b="0" i="0" u="none" strike="noStrike" baseline="0" dirty="0">
                          <a:latin typeface="Times New Roman"/>
                        </a:rPr>
                        <a:t>ON" state. See Oval program chart tab at www.lectrotab.com under Products/Oval.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47021">
                <a:tc vMerge="1">
                  <a:txBody>
                    <a:bodyPr/>
                    <a:lstStyle/>
                    <a:p>
                      <a:endParaRPr lang="en-US"/>
                    </a:p>
                  </a:txBody>
                  <a:tcPr/>
                </a:tc>
                <a:tc vMerge="1">
                  <a:txBody>
                    <a:bodyPr/>
                    <a:lstStyle/>
                    <a:p>
                      <a:endParaRPr lang="en-US"/>
                    </a:p>
                  </a:txBody>
                  <a:tcPr/>
                </a:tc>
                <a:tc>
                  <a:txBody>
                    <a:bodyPr/>
                    <a:lstStyle/>
                    <a:p>
                      <a:pPr algn="ctr" fontAlgn="ctr"/>
                      <a:r>
                        <a:rPr lang="en-US" sz="1000" b="0" i="0" u="none" strike="noStrike" baseline="0" dirty="0">
                          <a:latin typeface="Times New Roman"/>
                        </a:rPr>
                        <a:t>d</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In a dual station system, the second station Oval control </a:t>
                      </a:r>
                      <a:r>
                        <a:rPr lang="en-US" sz="1000" b="0" i="0" u="none" strike="noStrike" baseline="0" dirty="0" smtClean="0">
                          <a:latin typeface="Times New Roman"/>
                        </a:rPr>
                        <a:t>LEDs </a:t>
                      </a:r>
                      <a:r>
                        <a:rPr lang="en-US" sz="1000" b="0" i="0" u="none" strike="noStrike" baseline="0" dirty="0">
                          <a:latin typeface="Times New Roman"/>
                        </a:rPr>
                        <a:t>do not light or function due to open 2 conductor communication cable or loss of 12/24vdc power to second station.</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Test second station Oval control as in section (1a) described above. Test to make sure 2 conductor cable and plug connected to secondary and primary stations are good connections and the wire is not cut or open. If the second station still does not light, try test section (1b) described above. If the jumper test in (1b) does not light the Oval </a:t>
                      </a:r>
                      <a:r>
                        <a:rPr lang="en-US" sz="1000" b="0" i="0" u="none" strike="noStrike" baseline="0" dirty="0" smtClean="0">
                          <a:latin typeface="Times New Roman"/>
                        </a:rPr>
                        <a:t>LEDs</a:t>
                      </a:r>
                      <a:r>
                        <a:rPr lang="en-US" sz="1000" b="0" i="0" u="none" strike="noStrike" baseline="0" dirty="0">
                          <a:latin typeface="Times New Roman"/>
                        </a:rPr>
                        <a:t>, then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57240">
                <a:tc>
                  <a:txBody>
                    <a:bodyPr/>
                    <a:lstStyle/>
                    <a:p>
                      <a:pPr algn="ctr" fontAlgn="ctr"/>
                      <a:r>
                        <a:rPr lang="en-US" sz="400" b="0" i="0" u="none" strike="noStrike" dirty="0">
                          <a:latin typeface="Times New Roman"/>
                        </a:rPr>
                        <a:t>2</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Actuator does not deploy or retract tab when Bow Down or Bow Up is pressed on Oval control.</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Failed actuator, poor wiring connection or failed Oval control.</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Connect +12vdc (Actuator serial number begins with A or C) or 24vdc (Actuator serial number begins with B or D) to BLACK actuator wire, and battery negative (-) to WHITE actuator wire (see wiring diagram Fig 5). This should deploy the actuator and tab. Reverse polarity to retract the actuator and tab. If the tab does not deploy or retract, replace the actuator. If actuator does deploy and retract, check wiring and repair any poor connections. If actuator still does not deploy or retract, replace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25260">
                <a:tc>
                  <a:txBody>
                    <a:bodyPr/>
                    <a:lstStyle/>
                    <a:p>
                      <a:pPr algn="ctr" fontAlgn="ctr"/>
                      <a:r>
                        <a:rPr lang="en-US" sz="400" b="0" i="0" u="none" strike="noStrike" dirty="0">
                          <a:latin typeface="Times New Roman"/>
                        </a:rPr>
                        <a:t>3</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Oval </a:t>
                      </a:r>
                      <a:r>
                        <a:rPr lang="en-US" sz="1000" b="0" i="0" u="none" strike="noStrike" baseline="0" dirty="0" smtClean="0">
                          <a:latin typeface="Times New Roman"/>
                        </a:rPr>
                        <a:t>LEDs </a:t>
                      </a:r>
                      <a:r>
                        <a:rPr lang="en-US" sz="1000" b="0" i="0" u="none" strike="noStrike" baseline="0" dirty="0">
                          <a:latin typeface="Times New Roman"/>
                        </a:rPr>
                        <a:t>stay dim in sunlight.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Oval control is equipped with a photo sensor to dim the </a:t>
                      </a:r>
                      <a:r>
                        <a:rPr lang="en-US" sz="1000" b="0" i="0" u="none" strike="noStrike" baseline="0" dirty="0" smtClean="0">
                          <a:latin typeface="Times New Roman"/>
                        </a:rPr>
                        <a:t>LEDs </a:t>
                      </a:r>
                      <a:r>
                        <a:rPr lang="en-US" sz="1000" b="0" i="0" u="none" strike="noStrike" baseline="0" dirty="0">
                          <a:latin typeface="Times New Roman"/>
                        </a:rPr>
                        <a:t>in the shade or darkness or brighten the </a:t>
                      </a:r>
                      <a:r>
                        <a:rPr lang="en-US" sz="1000" b="0" i="0" u="none" strike="noStrike" baseline="0" dirty="0" smtClean="0">
                          <a:latin typeface="Times New Roman"/>
                        </a:rPr>
                        <a:t>LEDs </a:t>
                      </a:r>
                      <a:r>
                        <a:rPr lang="en-US" sz="1000" b="0" i="0" u="none" strike="noStrike" baseline="0" dirty="0">
                          <a:latin typeface="Times New Roman"/>
                        </a:rPr>
                        <a:t>in sunlight for proper operation.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Shine a flashlight directly into the photo sensor located at the top center of the Oval control. If the </a:t>
                      </a:r>
                      <a:r>
                        <a:rPr lang="en-US" sz="1000" b="0" i="0" u="none" strike="noStrike" baseline="0" dirty="0" smtClean="0">
                          <a:latin typeface="Times New Roman"/>
                        </a:rPr>
                        <a:t>LEDs </a:t>
                      </a:r>
                      <a:r>
                        <a:rPr lang="en-US" sz="1000" b="0" i="0" u="none" strike="noStrike" baseline="0" dirty="0">
                          <a:latin typeface="Times New Roman"/>
                        </a:rPr>
                        <a:t>brighten, the Oval control is operating properly. If the </a:t>
                      </a:r>
                      <a:r>
                        <a:rPr lang="en-US" sz="1000" b="0" i="0" u="none" strike="noStrike" baseline="0" dirty="0" smtClean="0">
                          <a:latin typeface="Times New Roman"/>
                        </a:rPr>
                        <a:t>LEDs </a:t>
                      </a:r>
                      <a:r>
                        <a:rPr lang="en-US" sz="1000" b="0" i="0" u="none" strike="noStrike" baseline="0" dirty="0">
                          <a:latin typeface="Times New Roman"/>
                        </a:rPr>
                        <a:t>do not brighten,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5602">
                <a:tc>
                  <a:txBody>
                    <a:bodyPr/>
                    <a:lstStyle/>
                    <a:p>
                      <a:pPr algn="ctr" fontAlgn="ctr"/>
                      <a:r>
                        <a:rPr lang="en-US" sz="400" b="0" i="0" u="none" strike="noStrike" dirty="0">
                          <a:latin typeface="Times New Roman"/>
                        </a:rPr>
                        <a:t>4</a:t>
                      </a:r>
                    </a:p>
                  </a:txBody>
                  <a:tcPr marL="2409" marR="2409" marT="2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Oval </a:t>
                      </a:r>
                      <a:r>
                        <a:rPr lang="en-US" sz="1000" b="0" i="0" u="none" strike="noStrike" baseline="0" dirty="0" smtClean="0">
                          <a:latin typeface="Times New Roman"/>
                        </a:rPr>
                        <a:t>LEDs </a:t>
                      </a:r>
                      <a:r>
                        <a:rPr lang="en-US" sz="1000" b="0" i="0" u="none" strike="noStrike" baseline="0" dirty="0">
                          <a:latin typeface="Times New Roman"/>
                        </a:rPr>
                        <a:t>stay bright during night.</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baseline="0" dirty="0">
                          <a:latin typeface="Times New Roman"/>
                        </a:rPr>
                        <a:t>a</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The Oval control is equipped with a photo sensor to dim the </a:t>
                      </a:r>
                      <a:r>
                        <a:rPr lang="en-US" sz="1000" b="0" i="0" u="none" strike="noStrike" baseline="0" dirty="0" smtClean="0">
                          <a:latin typeface="Times New Roman"/>
                        </a:rPr>
                        <a:t>LEDs </a:t>
                      </a:r>
                      <a:r>
                        <a:rPr lang="en-US" sz="1000" b="0" i="0" u="none" strike="noStrike" baseline="0" dirty="0">
                          <a:latin typeface="Times New Roman"/>
                        </a:rPr>
                        <a:t>in the shade or darkness or brighten the </a:t>
                      </a:r>
                      <a:r>
                        <a:rPr lang="en-US" sz="1000" b="0" i="0" u="none" strike="noStrike" baseline="0" dirty="0" smtClean="0">
                          <a:latin typeface="Times New Roman"/>
                        </a:rPr>
                        <a:t>LEDs </a:t>
                      </a:r>
                      <a:r>
                        <a:rPr lang="en-US" sz="1000" b="0" i="0" u="none" strike="noStrike" baseline="0" dirty="0">
                          <a:latin typeface="Times New Roman"/>
                        </a:rPr>
                        <a:t>in sunlight for proper operation.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900" b="0" i="0" u="none" strike="noStrike" baseline="0" dirty="0">
                          <a:latin typeface="Times New Roman"/>
                        </a:rPr>
                        <a:t> </a:t>
                      </a:r>
                    </a:p>
                  </a:txBody>
                  <a:tcPr marL="2409" marR="2409" marT="2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000" b="0" i="0" u="none" strike="noStrike" baseline="0" dirty="0">
                          <a:latin typeface="Times New Roman"/>
                        </a:rPr>
                        <a:t>Cover your finger completely over the photo sensor located at the top center of the Oval control. If the </a:t>
                      </a:r>
                      <a:r>
                        <a:rPr lang="en-US" sz="1000" b="0" i="0" u="none" strike="noStrike" baseline="0" dirty="0" smtClean="0">
                          <a:latin typeface="Times New Roman"/>
                        </a:rPr>
                        <a:t>LEDs </a:t>
                      </a:r>
                      <a:r>
                        <a:rPr lang="en-US" sz="1000" b="0" i="0" u="none" strike="noStrike" baseline="0" dirty="0">
                          <a:latin typeface="Times New Roman"/>
                        </a:rPr>
                        <a:t>dim, the Oval control is operation properly. If the </a:t>
                      </a:r>
                      <a:r>
                        <a:rPr lang="en-US" sz="1000" b="0" i="0" u="none" strike="noStrike" baseline="0" dirty="0" smtClean="0">
                          <a:latin typeface="Times New Roman"/>
                        </a:rPr>
                        <a:t>LEDs </a:t>
                      </a:r>
                      <a:r>
                        <a:rPr lang="en-US" sz="1000" b="0" i="0" u="none" strike="noStrike" baseline="0" dirty="0">
                          <a:latin typeface="Times New Roman"/>
                        </a:rPr>
                        <a:t>do not dim, replace the Oval control.</a:t>
                      </a:r>
                    </a:p>
                  </a:txBody>
                  <a:tcPr marL="2409" marR="2409" marT="2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4BDE1191-9B7F-49F4-A5D7-C8BB13C2AA1B}" type="slidenum">
              <a:rPr lang="en-US" smtClean="0"/>
              <a:pPr/>
              <a:t>11</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6400800" cy="3505200"/>
          </a:xfrm>
        </p:spPr>
        <p:txBody>
          <a:bodyPr>
            <a:normAutofit fontScale="40000" lnSpcReduction="20000"/>
          </a:bodyPr>
          <a:lstStyle/>
          <a:p>
            <a:r>
              <a:rPr lang="en-US" sz="3000" dirty="0" smtClean="0">
                <a:latin typeface="Calibri" pitchFamily="34" charset="0"/>
                <a:cs typeface="Calibri" pitchFamily="34" charset="0"/>
              </a:rPr>
              <a:t>Lectrotab standard actuators  manufactured after October 1, 2009, are covered by a lifetime warranty to be free of material and workmanship </a:t>
            </a:r>
            <a:r>
              <a:rPr lang="en-US" sz="3000" dirty="0" smtClean="0">
                <a:latin typeface="Calibri" pitchFamily="34" charset="0"/>
                <a:cs typeface="Calibri" pitchFamily="34" charset="0"/>
              </a:rPr>
              <a:t>defects for actuators installed on Lectrotab brand trim tabs with a Lectrotab control switch.</a:t>
            </a:r>
            <a:endParaRPr lang="en-US" sz="3000" dirty="0" smtClean="0">
              <a:latin typeface="Calibri" pitchFamily="34" charset="0"/>
              <a:cs typeface="Calibri" pitchFamily="34" charset="0"/>
            </a:endParaRPr>
          </a:p>
          <a:p>
            <a:r>
              <a:rPr lang="en-US" sz="3000" dirty="0" smtClean="0">
                <a:latin typeface="Calibri" pitchFamily="34" charset="0"/>
                <a:cs typeface="Calibri" pitchFamily="34" charset="0"/>
              </a:rPr>
              <a:t>The warranty period ends when the actuator becomes unusable for reasons other than material and workmanship defects.</a:t>
            </a:r>
          </a:p>
          <a:p>
            <a:r>
              <a:rPr lang="en-US" sz="3000" dirty="0" smtClean="0">
                <a:latin typeface="Calibri" pitchFamily="34" charset="0"/>
                <a:cs typeface="Calibri" pitchFamily="34" charset="0"/>
              </a:rPr>
              <a:t>Standard actuator failures due to material and workmanship defects may be replaced with an exact or like model by obtaining a “Return Authorization” number from Lectrotab and sending the failed actuator back for warranty evaluation. If the returned actuator is deemed to be covered under warranty, a replacement actuator will be shipped to you ground freight, FOB Richmond, Virginia for domestic customers. An advanced replacement actuator may also be sent out prior to returning the failed actuator with a form of security provided by the customer or dealer. For International customers, please contact a Lectrotab distributor for warranty replacement information. </a:t>
            </a:r>
          </a:p>
          <a:p>
            <a:r>
              <a:rPr lang="en-US" sz="3000" dirty="0" smtClean="0">
                <a:latin typeface="Calibri" pitchFamily="34" charset="0"/>
                <a:cs typeface="Calibri" pitchFamily="34" charset="0"/>
              </a:rPr>
              <a:t>Actuator failures due to normal wear and tear, misuse, abuse, neglect, negligence, incidental or consequential damages or a failure to follow Lectrotab’s written installation instructions are NOT covered by this lifetime warranty policy.</a:t>
            </a:r>
          </a:p>
          <a:p>
            <a:r>
              <a:rPr lang="en-US" sz="3000" dirty="0" smtClean="0">
                <a:latin typeface="Calibri" pitchFamily="34" charset="0"/>
                <a:cs typeface="Calibri" pitchFamily="34" charset="0"/>
              </a:rPr>
              <a:t>This lifetime warranty policy does NOT cover labor cost, hauling fees or any other associated fees pertaining to replacing the </a:t>
            </a:r>
            <a:r>
              <a:rPr lang="en-US" sz="3000" dirty="0" smtClean="0">
                <a:latin typeface="Calibri" pitchFamily="34" charset="0"/>
                <a:cs typeface="Calibri" pitchFamily="34" charset="0"/>
              </a:rPr>
              <a:t>actuators or </a:t>
            </a:r>
            <a:r>
              <a:rPr lang="en-US" sz="3000" dirty="0" smtClean="0"/>
              <a:t>actuators </a:t>
            </a:r>
            <a:r>
              <a:rPr lang="en-US" sz="3000" dirty="0"/>
              <a:t>installed in a non-Lectrotab trim tab </a:t>
            </a:r>
            <a:r>
              <a:rPr lang="en-US" sz="3000" dirty="0" smtClean="0"/>
              <a:t>system</a:t>
            </a:r>
            <a:r>
              <a:rPr lang="en-US" sz="3000" dirty="0" smtClean="0">
                <a:latin typeface="Calibri" pitchFamily="34" charset="0"/>
                <a:cs typeface="Calibri" pitchFamily="34" charset="0"/>
              </a:rPr>
              <a:t>.</a:t>
            </a:r>
            <a:endParaRPr lang="en-US" sz="3000" dirty="0" smtClean="0">
              <a:latin typeface="Calibri" pitchFamily="34" charset="0"/>
              <a:cs typeface="Calibri" pitchFamily="34" charset="0"/>
            </a:endParaRPr>
          </a:p>
          <a:p>
            <a:pPr lvl="3">
              <a:buNone/>
            </a:pPr>
            <a:r>
              <a:rPr lang="en-US" sz="2500" dirty="0" smtClean="0">
                <a:latin typeface="Times New Roman" pitchFamily="18" charset="0"/>
                <a:cs typeface="Times New Roman" pitchFamily="18" charset="0"/>
              </a:rPr>
              <a:t>			</a:t>
            </a:r>
            <a:endParaRPr lang="en-US" dirty="0"/>
          </a:p>
        </p:txBody>
      </p:sp>
      <p:sp>
        <p:nvSpPr>
          <p:cNvPr id="4" name="Title 1"/>
          <p:cNvSpPr txBox="1">
            <a:spLocks/>
          </p:cNvSpPr>
          <p:nvPr/>
        </p:nvSpPr>
        <p:spPr>
          <a:xfrm>
            <a:off x="895350" y="870338"/>
            <a:ext cx="4629150" cy="609600"/>
          </a:xfrm>
          <a:prstGeom prst="rect">
            <a:avLst/>
          </a:prstGeom>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Calibri" pitchFamily="34" charset="0"/>
                <a:ea typeface="+mj-ea"/>
                <a:cs typeface="Calibri" pitchFamily="34" charset="0"/>
              </a:rPr>
              <a:t>LIFETIME WARRANTY POLICY</a:t>
            </a:r>
          </a:p>
        </p:txBody>
      </p:sp>
      <p:pic>
        <p:nvPicPr>
          <p:cNvPr id="5" name="Picture 4" descr="Lectrotab Logo New 2010 Best.png"/>
          <p:cNvPicPr>
            <a:picLocks noChangeAspect="1"/>
          </p:cNvPicPr>
          <p:nvPr/>
        </p:nvPicPr>
        <p:blipFill>
          <a:blip r:embed="rId3" cstate="print"/>
          <a:stretch>
            <a:fillRect/>
          </a:stretch>
        </p:blipFill>
        <p:spPr>
          <a:xfrm>
            <a:off x="1981200" y="304800"/>
            <a:ext cx="2286000" cy="565538"/>
          </a:xfrm>
          <a:prstGeom prst="rect">
            <a:avLst/>
          </a:prstGeom>
        </p:spPr>
      </p:pic>
      <p:sp>
        <p:nvSpPr>
          <p:cNvPr id="6" name="TextBox 5"/>
          <p:cNvSpPr txBox="1"/>
          <p:nvPr/>
        </p:nvSpPr>
        <p:spPr>
          <a:xfrm>
            <a:off x="1066800" y="8077200"/>
            <a:ext cx="5029200" cy="461665"/>
          </a:xfrm>
          <a:prstGeom prst="rect">
            <a:avLst/>
          </a:prstGeom>
          <a:noFill/>
        </p:spPr>
        <p:txBody>
          <a:bodyPr wrap="square" rtlCol="0">
            <a:spAutoFit/>
          </a:bodyPr>
          <a:lstStyle/>
          <a:p>
            <a:pPr algn="ctr"/>
            <a:r>
              <a:rPr lang="en-US" sz="1200" dirty="0" smtClean="0"/>
              <a:t>Linear Devices Corporation, 11126 Air Park Road, Suite G, Ashland, VA 23005 </a:t>
            </a:r>
          </a:p>
          <a:p>
            <a:pPr algn="ctr"/>
            <a:r>
              <a:rPr lang="en-US" sz="1200" dirty="0" smtClean="0"/>
              <a:t>Phone: 804-368-8428, Fax: 804-368-8438, www.lectrotab.com</a:t>
            </a:r>
            <a:endParaRPr lang="en-US" sz="1200" dirty="0"/>
          </a:p>
        </p:txBody>
      </p:sp>
      <p:sp>
        <p:nvSpPr>
          <p:cNvPr id="2" name="Rectangle 1"/>
          <p:cNvSpPr/>
          <p:nvPr/>
        </p:nvSpPr>
        <p:spPr>
          <a:xfrm>
            <a:off x="228600" y="6172200"/>
            <a:ext cx="6400800" cy="1969770"/>
          </a:xfrm>
          <a:prstGeom prst="rect">
            <a:avLst/>
          </a:prstGeom>
        </p:spPr>
        <p:txBody>
          <a:bodyPr wrap="square">
            <a:spAutoFit/>
          </a:bodyPr>
          <a:lstStyle/>
          <a:p>
            <a:r>
              <a:rPr lang="en-US" sz="1400" b="1" u="sng" dirty="0"/>
              <a:t>Lectrotab Part</a:t>
            </a:r>
            <a:r>
              <a:rPr lang="en-US" sz="1400" dirty="0"/>
              <a:t>	</a:t>
            </a:r>
            <a:r>
              <a:rPr lang="en-US" sz="1200" dirty="0"/>
              <a:t>	</a:t>
            </a:r>
            <a:r>
              <a:rPr lang="en-US" sz="1400" b="1" u="sng" dirty="0" smtClean="0"/>
              <a:t>Warranty </a:t>
            </a:r>
            <a:r>
              <a:rPr lang="en-US" sz="1400" b="1" u="sng" dirty="0"/>
              <a:t>Period</a:t>
            </a:r>
            <a:endParaRPr lang="en-US" sz="1400" dirty="0"/>
          </a:p>
          <a:p>
            <a:r>
              <a:rPr lang="en-US" sz="1200" dirty="0"/>
              <a:t>Actuators		5 years for actuators with serial numbers </a:t>
            </a:r>
            <a:r>
              <a:rPr lang="en-US" sz="1200" dirty="0" smtClean="0"/>
              <a:t>prior to</a:t>
            </a:r>
          </a:p>
          <a:p>
            <a:r>
              <a:rPr lang="en-US" sz="1200" dirty="0"/>
              <a:t>	</a:t>
            </a:r>
            <a:r>
              <a:rPr lang="en-US" sz="1200" dirty="0" smtClean="0"/>
              <a:t>	October </a:t>
            </a:r>
            <a:r>
              <a:rPr lang="en-US" sz="1200" dirty="0"/>
              <a:t>1, 2009 (*K09**)</a:t>
            </a:r>
          </a:p>
          <a:p>
            <a:r>
              <a:rPr lang="en-US" sz="1200" dirty="0"/>
              <a:t>		</a:t>
            </a:r>
            <a:r>
              <a:rPr lang="en-US" sz="1200" b="1" dirty="0" smtClean="0"/>
              <a:t>Lifetime</a:t>
            </a:r>
            <a:r>
              <a:rPr lang="en-US" sz="1200" dirty="0" smtClean="0"/>
              <a:t> </a:t>
            </a:r>
            <a:r>
              <a:rPr lang="en-US" sz="1200" dirty="0"/>
              <a:t>for actuators with serial numbers on or </a:t>
            </a:r>
            <a:r>
              <a:rPr lang="en-US" sz="1200" dirty="0" smtClean="0"/>
              <a:t>after</a:t>
            </a:r>
          </a:p>
          <a:p>
            <a:r>
              <a:rPr lang="en-US" sz="1200" dirty="0"/>
              <a:t>	</a:t>
            </a:r>
            <a:r>
              <a:rPr lang="en-US" sz="1200" dirty="0" smtClean="0"/>
              <a:t>	October </a:t>
            </a:r>
            <a:r>
              <a:rPr lang="en-US" sz="1200" dirty="0"/>
              <a:t>1, 2009 (*K09</a:t>
            </a:r>
            <a:r>
              <a:rPr lang="en-US" sz="1200" dirty="0" smtClean="0"/>
              <a:t>**)</a:t>
            </a:r>
            <a:r>
              <a:rPr lang="en-US" sz="1200" dirty="0"/>
              <a:t> (For warranty, actuators must be </a:t>
            </a:r>
            <a:r>
              <a:rPr lang="en-US" sz="1200" dirty="0" smtClean="0"/>
              <a:t>		connected </a:t>
            </a:r>
            <a:r>
              <a:rPr lang="en-US" sz="1200" dirty="0"/>
              <a:t>to Lectrotab brand tabs and control switch)</a:t>
            </a:r>
          </a:p>
          <a:p>
            <a:r>
              <a:rPr lang="en-US" sz="1200" dirty="0"/>
              <a:t>Oval (SETR)		</a:t>
            </a:r>
            <a:r>
              <a:rPr lang="en-US" sz="1200" dirty="0" smtClean="0"/>
              <a:t>2 </a:t>
            </a:r>
            <a:r>
              <a:rPr lang="en-US" sz="1200" dirty="0"/>
              <a:t>years </a:t>
            </a:r>
          </a:p>
          <a:p>
            <a:r>
              <a:rPr lang="en-US" sz="1200" dirty="0"/>
              <a:t>Rocker Switch (SAF type)	</a:t>
            </a:r>
            <a:r>
              <a:rPr lang="en-US" sz="1200" dirty="0" smtClean="0"/>
              <a:t>2 </a:t>
            </a:r>
            <a:r>
              <a:rPr lang="en-US" sz="1200" dirty="0"/>
              <a:t>years</a:t>
            </a:r>
          </a:p>
          <a:p>
            <a:r>
              <a:rPr lang="en-US" sz="1200" dirty="0"/>
              <a:t>Wireless Control (WTR)	</a:t>
            </a:r>
            <a:r>
              <a:rPr lang="en-US" sz="1200" dirty="0" smtClean="0"/>
              <a:t>2 </a:t>
            </a:r>
            <a:r>
              <a:rPr lang="en-US" sz="1200" dirty="0"/>
              <a:t>years</a:t>
            </a:r>
          </a:p>
          <a:p>
            <a:r>
              <a:rPr lang="en-US" sz="1200" dirty="0"/>
              <a:t>Tabs (T or TA)		</a:t>
            </a:r>
            <a:r>
              <a:rPr lang="en-US" sz="1200" dirty="0" smtClean="0"/>
              <a:t>5 </a:t>
            </a:r>
            <a:r>
              <a:rPr lang="en-US" sz="1200" dirty="0"/>
              <a:t>years</a:t>
            </a:r>
          </a:p>
        </p:txBody>
      </p:sp>
      <p:sp>
        <p:nvSpPr>
          <p:cNvPr id="7" name="Rectangle 6"/>
          <p:cNvSpPr/>
          <p:nvPr/>
        </p:nvSpPr>
        <p:spPr>
          <a:xfrm>
            <a:off x="228600" y="4495800"/>
            <a:ext cx="6400800" cy="1384995"/>
          </a:xfrm>
          <a:prstGeom prst="rect">
            <a:avLst/>
          </a:prstGeom>
        </p:spPr>
        <p:txBody>
          <a:bodyPr wrap="square">
            <a:spAutoFit/>
          </a:bodyPr>
          <a:lstStyle/>
          <a:p>
            <a:pPr lvl="0"/>
            <a:r>
              <a:rPr lang="en-US" sz="1200" dirty="0"/>
              <a:t>To determine if a Lectrotab part is covered under warranty, please see the “Warranty Period” listed below. All Lectrotab parts have a serial number date code used to determine if the part is still within the warranty period. The actuator serial number is located on the right side of the upper cover. An example for actuators would be “AK09” (K represents the month of October in alphabetical order (skip letter I) and 09 the year). The Oval control serial number date code is located on the back side of the control on a label (SETR-61-ASSY, 0623, 06 represents the year and 23 is the 23 week of the year). </a:t>
            </a:r>
          </a:p>
        </p:txBody>
      </p:sp>
      <p:sp>
        <p:nvSpPr>
          <p:cNvPr id="8" name="Slide Number Placeholder 7"/>
          <p:cNvSpPr>
            <a:spLocks noGrp="1"/>
          </p:cNvSpPr>
          <p:nvPr>
            <p:ph type="sldNum" sz="quarter" idx="12"/>
          </p:nvPr>
        </p:nvSpPr>
        <p:spPr/>
        <p:txBody>
          <a:bodyPr/>
          <a:lstStyle/>
          <a:p>
            <a:fld id="{4BDE1191-9B7F-49F4-A5D7-C8BB13C2AA1B}" type="slidenum">
              <a:rPr lang="en-US" smtClean="0"/>
              <a:pPr/>
              <a:t>12</a:t>
            </a:fld>
            <a:endParaRPr lang="en-US" dirty="0"/>
          </a:p>
        </p:txBody>
      </p:sp>
    </p:spTree>
    <p:extLst>
      <p:ext uri="{BB962C8B-B14F-4D97-AF65-F5344CB8AC3E}">
        <p14:creationId xmlns:p14="http://schemas.microsoft.com/office/powerpoint/2010/main" val="1587041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Table of Contents</a:t>
            </a:r>
            <a:endParaRPr lang="en-US" sz="3200" dirty="0"/>
          </a:p>
        </p:txBody>
      </p:sp>
      <p:sp>
        <p:nvSpPr>
          <p:cNvPr id="3" name="Content Placeholder 2"/>
          <p:cNvSpPr>
            <a:spLocks noGrp="1"/>
          </p:cNvSpPr>
          <p:nvPr>
            <p:ph idx="1"/>
          </p:nvPr>
        </p:nvSpPr>
        <p:spPr/>
        <p:txBody>
          <a:bodyPr/>
          <a:lstStyle/>
          <a:p>
            <a:r>
              <a:rPr lang="en-US" sz="2800" dirty="0" smtClean="0"/>
              <a:t>Introduction/Safety…………………………3</a:t>
            </a:r>
          </a:p>
          <a:p>
            <a:r>
              <a:rPr lang="en-US" sz="2800" dirty="0" smtClean="0"/>
              <a:t>How Do Trim Tabs Work……………….…4</a:t>
            </a:r>
          </a:p>
          <a:p>
            <a:r>
              <a:rPr lang="en-US" sz="2800" dirty="0" smtClean="0"/>
              <a:t>Tab Plate Installation……………………….5</a:t>
            </a:r>
          </a:p>
          <a:p>
            <a:r>
              <a:rPr lang="en-US" sz="2800" dirty="0" smtClean="0"/>
              <a:t>Actuator Installation/Wiring…..…....6-7</a:t>
            </a:r>
          </a:p>
          <a:p>
            <a:r>
              <a:rPr lang="en-US" sz="2800" dirty="0" smtClean="0"/>
              <a:t>Rocker Switch Wiring………………………8</a:t>
            </a:r>
          </a:p>
          <a:p>
            <a:r>
              <a:rPr lang="en-US" sz="2800" dirty="0" smtClean="0"/>
              <a:t>Oval LED Control Wiring………………….9</a:t>
            </a:r>
          </a:p>
          <a:p>
            <a:r>
              <a:rPr lang="en-US" sz="2800" dirty="0" smtClean="0"/>
              <a:t>Operation……………………………………...10</a:t>
            </a:r>
          </a:p>
          <a:p>
            <a:r>
              <a:rPr lang="en-US" sz="2800" dirty="0" smtClean="0"/>
              <a:t>Troubleshooting…………………………….11</a:t>
            </a:r>
          </a:p>
          <a:p>
            <a:r>
              <a:rPr lang="en-US" sz="2800" dirty="0" smtClean="0"/>
              <a:t>Warranty Information……………………12</a:t>
            </a:r>
          </a:p>
          <a:p>
            <a:endParaRPr lang="en-US" sz="2800" dirty="0" smtClean="0"/>
          </a:p>
          <a:p>
            <a:endParaRPr lang="en-US" dirty="0" smtClean="0"/>
          </a:p>
        </p:txBody>
      </p:sp>
      <p:sp>
        <p:nvSpPr>
          <p:cNvPr id="4" name="Slide Number Placeholder 3"/>
          <p:cNvSpPr>
            <a:spLocks noGrp="1"/>
          </p:cNvSpPr>
          <p:nvPr>
            <p:ph type="sldNum" sz="quarter" idx="12"/>
          </p:nvPr>
        </p:nvSpPr>
        <p:spPr/>
        <p:txBody>
          <a:bodyPr/>
          <a:lstStyle/>
          <a:p>
            <a:fld id="{4BDE1191-9B7F-49F4-A5D7-C8BB13C2AA1B}" type="slidenum">
              <a:rPr lang="en-US" smtClean="0"/>
              <a:pPr/>
              <a:t>2</a:t>
            </a:fld>
            <a:endParaRPr lang="en-US" dirty="0"/>
          </a:p>
        </p:txBody>
      </p:sp>
    </p:spTree>
    <p:extLst>
      <p:ext uri="{BB962C8B-B14F-4D97-AF65-F5344CB8AC3E}">
        <p14:creationId xmlns:p14="http://schemas.microsoft.com/office/powerpoint/2010/main" val="3341067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605118"/>
          </a:xfrm>
        </p:spPr>
        <p:txBody>
          <a:bodyPr>
            <a:normAutofit/>
          </a:bodyPr>
          <a:lstStyle/>
          <a:p>
            <a:r>
              <a:rPr lang="en-US" sz="2800" b="1" dirty="0" smtClean="0"/>
              <a:t>Introduction</a:t>
            </a:r>
            <a:endParaRPr lang="en-US" sz="2800" b="1" dirty="0"/>
          </a:p>
        </p:txBody>
      </p:sp>
      <p:sp>
        <p:nvSpPr>
          <p:cNvPr id="4" name="Rectangle 3"/>
          <p:cNvSpPr/>
          <p:nvPr/>
        </p:nvSpPr>
        <p:spPr>
          <a:xfrm>
            <a:off x="304800" y="609600"/>
            <a:ext cx="6154615" cy="5478417"/>
          </a:xfrm>
          <a:prstGeom prst="rect">
            <a:avLst/>
          </a:prstGeom>
        </p:spPr>
        <p:txBody>
          <a:bodyPr wrap="square" lIns="106674" tIns="53337" rIns="106674" bIns="53337">
            <a:spAutoFit/>
          </a:bodyPr>
          <a:lstStyle/>
          <a:p>
            <a:r>
              <a:rPr lang="en-US" sz="1200" dirty="0" smtClean="0"/>
              <a:t>Lectrotab </a:t>
            </a:r>
            <a:r>
              <a:rPr lang="en-US" sz="1200" dirty="0"/>
              <a:t>designs and manufactures premium quality electromechanical trim tab systems for the leisure and commercial marine markets. The Lectrotab system is easy to install on new boats or to replace existing trim tabs. All Lectrotab actuators are covered by a worldwide lifetime warranty</a:t>
            </a:r>
            <a:r>
              <a:rPr lang="en-US" sz="1200" dirty="0" smtClean="0"/>
              <a:t>.</a:t>
            </a:r>
          </a:p>
          <a:p>
            <a:endParaRPr lang="en-US" sz="1200" dirty="0"/>
          </a:p>
          <a:p>
            <a:r>
              <a:rPr lang="en-US" sz="1200" dirty="0"/>
              <a:t>The Lectrotab design advantages include:</a:t>
            </a:r>
          </a:p>
          <a:p>
            <a:endParaRPr lang="en-US" sz="1200" dirty="0"/>
          </a:p>
          <a:p>
            <a:r>
              <a:rPr lang="en-US" sz="1200" dirty="0" smtClean="0"/>
              <a:t>• A </a:t>
            </a:r>
            <a:r>
              <a:rPr lang="en-US" sz="1200" dirty="0"/>
              <a:t>non-hydraulic, electromechanical design which is </a:t>
            </a:r>
            <a:r>
              <a:rPr lang="en-US" sz="1200" dirty="0" smtClean="0"/>
              <a:t>maintenance</a:t>
            </a:r>
          </a:p>
          <a:p>
            <a:r>
              <a:rPr lang="en-US" sz="1200" dirty="0" smtClean="0"/>
              <a:t>   free </a:t>
            </a:r>
            <a:r>
              <a:rPr lang="en-US" sz="1200" dirty="0"/>
              <a:t>and requires no hydraulic oil</a:t>
            </a:r>
            <a:r>
              <a:rPr lang="en-US" sz="1200" dirty="0" smtClean="0"/>
              <a:t>.</a:t>
            </a:r>
          </a:p>
          <a:p>
            <a:endParaRPr lang="en-US" sz="1200" dirty="0"/>
          </a:p>
          <a:p>
            <a:r>
              <a:rPr lang="en-US" sz="1200" dirty="0" smtClean="0"/>
              <a:t>• 12 </a:t>
            </a:r>
            <a:r>
              <a:rPr lang="en-US" sz="1200" dirty="0"/>
              <a:t>gauge stainless steel with an integrally formed 12 gauge rolled and pinned </a:t>
            </a:r>
          </a:p>
          <a:p>
            <a:r>
              <a:rPr lang="en-US" sz="1200" dirty="0" smtClean="0"/>
              <a:t>   hinge </a:t>
            </a:r>
            <a:r>
              <a:rPr lang="en-US" sz="1200" dirty="0"/>
              <a:t>to strengthen the tab and eliminate spot welds</a:t>
            </a:r>
            <a:r>
              <a:rPr lang="en-US" sz="1200" dirty="0" smtClean="0"/>
              <a:t>.</a:t>
            </a:r>
          </a:p>
          <a:p>
            <a:endParaRPr lang="en-US" sz="1200" dirty="0"/>
          </a:p>
          <a:p>
            <a:r>
              <a:rPr lang="en-US" sz="1200" dirty="0" smtClean="0"/>
              <a:t>• An </a:t>
            </a:r>
            <a:r>
              <a:rPr lang="en-US" sz="1200" dirty="0"/>
              <a:t>internal actuator braking design that maintains tab position in rough </a:t>
            </a:r>
            <a:endParaRPr lang="en-US" sz="1200" dirty="0" smtClean="0"/>
          </a:p>
          <a:p>
            <a:r>
              <a:rPr lang="en-US" sz="1200" dirty="0"/>
              <a:t> </a:t>
            </a:r>
            <a:r>
              <a:rPr lang="en-US" sz="1200" dirty="0" smtClean="0"/>
              <a:t>  conditions </a:t>
            </a:r>
            <a:r>
              <a:rPr lang="en-US" sz="1200" dirty="0"/>
              <a:t>and when backing </a:t>
            </a:r>
            <a:r>
              <a:rPr lang="en-US" sz="1200" dirty="0" smtClean="0"/>
              <a:t>down.</a:t>
            </a:r>
          </a:p>
          <a:p>
            <a:endParaRPr lang="en-US" sz="1200" dirty="0"/>
          </a:p>
          <a:p>
            <a:r>
              <a:rPr lang="en-US" sz="1200" dirty="0" smtClean="0"/>
              <a:t>• Choice </a:t>
            </a:r>
            <a:r>
              <a:rPr lang="en-US" sz="1200" dirty="0"/>
              <a:t>of convenient helm mounted control switches which provide instant </a:t>
            </a:r>
            <a:endParaRPr lang="en-US" sz="1200" dirty="0" smtClean="0"/>
          </a:p>
          <a:p>
            <a:r>
              <a:rPr lang="en-US" sz="1200" dirty="0"/>
              <a:t> </a:t>
            </a:r>
            <a:r>
              <a:rPr lang="en-US" sz="1200" dirty="0" smtClean="0"/>
              <a:t>  actuator </a:t>
            </a:r>
            <a:r>
              <a:rPr lang="en-US" sz="1200" dirty="0"/>
              <a:t>start and stop for very accurate tab positioning</a:t>
            </a:r>
            <a:r>
              <a:rPr lang="en-US" sz="1200" dirty="0" smtClean="0"/>
              <a:t>.</a:t>
            </a:r>
          </a:p>
          <a:p>
            <a:endParaRPr lang="en-US" sz="1200" dirty="0"/>
          </a:p>
          <a:p>
            <a:r>
              <a:rPr lang="en-US" sz="1200" dirty="0" smtClean="0"/>
              <a:t>• A </a:t>
            </a:r>
            <a:r>
              <a:rPr lang="en-US" sz="1200" dirty="0"/>
              <a:t>full pivoting upper bracket for maximum installation flexibility</a:t>
            </a:r>
            <a:r>
              <a:rPr lang="en-US" sz="1200" dirty="0" smtClean="0"/>
              <a:t>.</a:t>
            </a:r>
          </a:p>
          <a:p>
            <a:endParaRPr lang="en-US" sz="1200" dirty="0"/>
          </a:p>
          <a:p>
            <a:r>
              <a:rPr lang="en-US" sz="1200" dirty="0" smtClean="0"/>
              <a:t>• A </a:t>
            </a:r>
            <a:r>
              <a:rPr lang="en-US" sz="1200" dirty="0"/>
              <a:t>patented ram seal which cannot be fouled by barnacle growth and a </a:t>
            </a:r>
            <a:r>
              <a:rPr lang="en-US" sz="1200" dirty="0" smtClean="0"/>
              <a:t>patented</a:t>
            </a:r>
          </a:p>
          <a:p>
            <a:r>
              <a:rPr lang="en-US" sz="1200" dirty="0"/>
              <a:t> </a:t>
            </a:r>
            <a:r>
              <a:rPr lang="en-US" sz="1200" dirty="0" smtClean="0"/>
              <a:t>  </a:t>
            </a:r>
            <a:r>
              <a:rPr lang="en-US" sz="1200" dirty="0"/>
              <a:t>internal pressurization system for added watertight integrity</a:t>
            </a:r>
            <a:r>
              <a:rPr lang="en-US" sz="1200" dirty="0" smtClean="0"/>
              <a:t>.</a:t>
            </a:r>
          </a:p>
          <a:p>
            <a:endParaRPr lang="en-US" sz="1200" dirty="0"/>
          </a:p>
          <a:p>
            <a:r>
              <a:rPr lang="en-US" sz="1200" dirty="0" smtClean="0"/>
              <a:t>• A </a:t>
            </a:r>
            <a:r>
              <a:rPr lang="en-US" sz="1200" dirty="0"/>
              <a:t>complete non-metallic, double insulated, actuator which cannot corrode and </a:t>
            </a:r>
            <a:endParaRPr lang="en-US" sz="1200" dirty="0" smtClean="0"/>
          </a:p>
          <a:p>
            <a:r>
              <a:rPr lang="en-US" sz="1200" dirty="0"/>
              <a:t> </a:t>
            </a:r>
            <a:r>
              <a:rPr lang="en-US" sz="1200" dirty="0" smtClean="0"/>
              <a:t>  will </a:t>
            </a:r>
            <a:r>
              <a:rPr lang="en-US" sz="1200" dirty="0"/>
              <a:t>not deteriorate in the sun or under water</a:t>
            </a:r>
            <a:r>
              <a:rPr lang="en-US" sz="1200" dirty="0" smtClean="0"/>
              <a:t>.</a:t>
            </a:r>
          </a:p>
          <a:p>
            <a:endParaRPr lang="en-US" sz="1200" dirty="0"/>
          </a:p>
          <a:p>
            <a:r>
              <a:rPr lang="en-US" sz="1200" dirty="0" smtClean="0"/>
              <a:t>• A </a:t>
            </a:r>
            <a:r>
              <a:rPr lang="en-US" sz="1200" dirty="0"/>
              <a:t>precision planetary gear box for quiet and efficient operation.</a:t>
            </a:r>
          </a:p>
        </p:txBody>
      </p:sp>
      <p:sp>
        <p:nvSpPr>
          <p:cNvPr id="5" name="Rectangle 4"/>
          <p:cNvSpPr/>
          <p:nvPr/>
        </p:nvSpPr>
        <p:spPr>
          <a:xfrm>
            <a:off x="304800" y="6629400"/>
            <a:ext cx="6154615" cy="2785372"/>
          </a:xfrm>
          <a:prstGeom prst="rect">
            <a:avLst/>
          </a:prstGeom>
        </p:spPr>
        <p:txBody>
          <a:bodyPr wrap="square" lIns="106674" tIns="53337" rIns="106674" bIns="53337">
            <a:spAutoFit/>
          </a:bodyPr>
          <a:lstStyle/>
          <a:p>
            <a:pPr>
              <a:buFont typeface="Arial" pitchFamily="34" charset="0"/>
              <a:buChar char="•"/>
            </a:pPr>
            <a:r>
              <a:rPr lang="en-US" sz="1200" dirty="0" smtClean="0"/>
              <a:t>Failure to follow all instructions listed in this manual may result in equipment failure or serious injury.</a:t>
            </a:r>
          </a:p>
          <a:p>
            <a:pPr>
              <a:buFont typeface="Arial" pitchFamily="34" charset="0"/>
              <a:buChar char="•"/>
            </a:pPr>
            <a:r>
              <a:rPr lang="en-US" sz="1200" dirty="0" smtClean="0"/>
              <a:t>If using trim tabs for the first time, follow the Operation section of this manual to familiarize yourself with the feel and response of your trim tab system.</a:t>
            </a:r>
          </a:p>
          <a:p>
            <a:pPr>
              <a:lnSpc>
                <a:spcPct val="150000"/>
              </a:lnSpc>
              <a:buFont typeface="Arial" pitchFamily="34" charset="0"/>
              <a:buChar char="•"/>
            </a:pPr>
            <a:r>
              <a:rPr lang="en-US" sz="1200" dirty="0" smtClean="0"/>
              <a:t>Never deploy tabs in a following sea. Keep tabs fully retracted in a following sea.</a:t>
            </a:r>
          </a:p>
          <a:p>
            <a:pPr>
              <a:buFont typeface="Arial" pitchFamily="34" charset="0"/>
              <a:buChar char="•"/>
            </a:pPr>
            <a:r>
              <a:rPr lang="en-US" sz="1200" dirty="0" smtClean="0"/>
              <a:t>Never deploy tabs quickly at high speeds or above cruising speeds. This may cause the boat to turn quickly and become unstable and difficult to control.</a:t>
            </a:r>
          </a:p>
          <a:p>
            <a:pPr>
              <a:buFont typeface="Arial" pitchFamily="34" charset="0"/>
              <a:buChar char="•"/>
            </a:pPr>
            <a:r>
              <a:rPr lang="en-US" sz="1200" dirty="0" smtClean="0"/>
              <a:t>Stay alert, watch what you are doing, and use common sense when operating your trim tab system.</a:t>
            </a:r>
          </a:p>
          <a:p>
            <a:pPr>
              <a:buFont typeface="Arial" pitchFamily="34" charset="0"/>
              <a:buChar char="•"/>
            </a:pPr>
            <a:r>
              <a:rPr lang="en-US" sz="1200" dirty="0" smtClean="0"/>
              <a:t>Do not use the trim tab system when under the influence of drugs, alcohol or medication. A moment of inattention while operating the trim tab system may result in serious injury.</a:t>
            </a:r>
          </a:p>
          <a:p>
            <a:pPr>
              <a:buFont typeface="Arial" pitchFamily="34" charset="0"/>
              <a:buChar char="•"/>
            </a:pPr>
            <a:endParaRPr lang="en-US" sz="1200" dirty="0" smtClean="0"/>
          </a:p>
          <a:p>
            <a:endParaRPr lang="en-US" sz="1200" dirty="0" smtClean="0"/>
          </a:p>
          <a:p>
            <a:endParaRPr lang="en-US" sz="1200" dirty="0" smtClean="0"/>
          </a:p>
        </p:txBody>
      </p:sp>
      <p:sp>
        <p:nvSpPr>
          <p:cNvPr id="6" name="Title 1"/>
          <p:cNvSpPr txBox="1">
            <a:spLocks/>
          </p:cNvSpPr>
          <p:nvPr/>
        </p:nvSpPr>
        <p:spPr>
          <a:xfrm>
            <a:off x="304800" y="5867400"/>
            <a:ext cx="6172200" cy="605118"/>
          </a:xfrm>
          <a:prstGeom prst="rect">
            <a:avLst/>
          </a:prstGeom>
        </p:spPr>
        <p:txBody>
          <a:bodyPr vert="horz" lIns="106674" tIns="53337" rIns="106674" bIns="53337" rtlCol="0" anchor="ctr">
            <a:normAutofit/>
          </a:bodyPr>
          <a:lstStyle/>
          <a:p>
            <a:pPr marL="0" marR="0" lvl="0" indent="0" algn="ctr" defTabSz="1066739"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j-lt"/>
                <a:ea typeface="+mj-ea"/>
                <a:cs typeface="+mj-cs"/>
              </a:rPr>
              <a:t>Safety</a:t>
            </a:r>
            <a:endParaRPr kumimoji="0" lang="en-US" sz="28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Slide Number Placeholder 2"/>
          <p:cNvSpPr>
            <a:spLocks noGrp="1"/>
          </p:cNvSpPr>
          <p:nvPr>
            <p:ph type="sldNum" sz="quarter" idx="12"/>
          </p:nvPr>
        </p:nvSpPr>
        <p:spPr/>
        <p:txBody>
          <a:bodyPr/>
          <a:lstStyle/>
          <a:p>
            <a:fld id="{4BDE1191-9B7F-49F4-A5D7-C8BB13C2AA1B}" type="slidenum">
              <a:rPr lang="en-US" smtClean="0"/>
              <a:pPr/>
              <a:t>3</a:t>
            </a:fld>
            <a:endParaRPr lang="en-US" dirty="0"/>
          </a:p>
        </p:txBody>
      </p:sp>
    </p:spTree>
    <p:extLst>
      <p:ext uri="{BB962C8B-B14F-4D97-AF65-F5344CB8AC3E}">
        <p14:creationId xmlns:p14="http://schemas.microsoft.com/office/powerpoint/2010/main" val="312807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986118"/>
          </a:xfrm>
        </p:spPr>
        <p:txBody>
          <a:bodyPr>
            <a:normAutofit/>
          </a:bodyPr>
          <a:lstStyle/>
          <a:p>
            <a:r>
              <a:rPr lang="en-US" sz="2800" b="1" dirty="0" smtClean="0"/>
              <a:t>How Do Trim Tabs Work</a:t>
            </a:r>
            <a:endParaRPr lang="en-US" sz="2800" b="1" dirty="0"/>
          </a:p>
        </p:txBody>
      </p:sp>
      <p:sp>
        <p:nvSpPr>
          <p:cNvPr id="3" name="Content Placeholder 2"/>
          <p:cNvSpPr>
            <a:spLocks noGrp="1"/>
          </p:cNvSpPr>
          <p:nvPr>
            <p:ph idx="1"/>
          </p:nvPr>
        </p:nvSpPr>
        <p:spPr>
          <a:xfrm>
            <a:off x="304800" y="1066800"/>
            <a:ext cx="6172200" cy="7162800"/>
          </a:xfrm>
        </p:spPr>
        <p:txBody>
          <a:bodyPr>
            <a:noAutofit/>
          </a:bodyPr>
          <a:lstStyle/>
          <a:p>
            <a:pPr marL="0" indent="0">
              <a:buNone/>
            </a:pPr>
            <a:r>
              <a:rPr lang="en-US" sz="1100" dirty="0" smtClean="0"/>
              <a:t>Boaters </a:t>
            </a:r>
            <a:r>
              <a:rPr lang="en-US" sz="1100" dirty="0"/>
              <a:t>will enjoy many performance and efficiency benefits by adding Lectrotab trim tabs. Lectrotab trim tabs improve fuel efficiency, increase boat speed, accelerate shallow water planing, eliminate porpoising, and enhance the overall boating experience with a more comfortable ride. </a:t>
            </a:r>
            <a:endParaRPr lang="en-US" sz="1100" dirty="0" smtClean="0"/>
          </a:p>
          <a:p>
            <a:pPr marL="0" indent="0">
              <a:buNone/>
            </a:pPr>
            <a:endParaRPr lang="en-US" sz="1200" dirty="0"/>
          </a:p>
          <a:p>
            <a:pPr marL="0" indent="0">
              <a:buNone/>
            </a:pPr>
            <a:r>
              <a:rPr lang="en-US" sz="1200" b="1" dirty="0" smtClean="0"/>
              <a:t>•           Improved </a:t>
            </a:r>
            <a:r>
              <a:rPr lang="en-US" sz="1200" b="1" dirty="0"/>
              <a:t>Fuel Efficiency and Faster Speeds</a:t>
            </a:r>
          </a:p>
          <a:p>
            <a:pPr marL="466698" lvl="1" indent="0">
              <a:buNone/>
            </a:pPr>
            <a:r>
              <a:rPr lang="en-US" sz="1100" dirty="0"/>
              <a:t>Most importantly, the trim tabs may be adjusted to optimize speed and fuel efficiency. Typically, the bow rides high causing the stern to drag in the water at cruising or lower speeds. A boat owner will attempt to correct this problem by trimming </a:t>
            </a:r>
            <a:r>
              <a:rPr lang="en-US" sz="1100" dirty="0" smtClean="0"/>
              <a:t>their </a:t>
            </a:r>
            <a:r>
              <a:rPr lang="en-US" sz="1100" dirty="0"/>
              <a:t>outdrive down to bring the bow down. This adjustment is extremely inefficient and reduces boat speed and increases fuel consumption, because trimming of the outdrive pushes water down to allow the transom to rise and bow to lower. In this scenario, the outdrive is not only propelling the boat forward but it is also pushing the bow down. The most efficient way to operate the boat is to adjust the tabs to maximize boat speed and level. The outdrive may then be adjusted so the prop shaft is parallel to the water to maximize the thrust to push the boat forward. </a:t>
            </a:r>
          </a:p>
          <a:p>
            <a:pPr marL="0" indent="0">
              <a:buNone/>
            </a:pPr>
            <a:r>
              <a:rPr lang="en-US" sz="1200" b="1" dirty="0" smtClean="0"/>
              <a:t>•          Faster </a:t>
            </a:r>
            <a:r>
              <a:rPr lang="en-US" sz="1200" b="1" dirty="0"/>
              <a:t>Planing</a:t>
            </a:r>
          </a:p>
          <a:p>
            <a:pPr marL="466698" lvl="1" indent="0">
              <a:buNone/>
            </a:pPr>
            <a:r>
              <a:rPr lang="en-US" sz="1100" dirty="0"/>
              <a:t>For shallow water starts, trim tabs allow the boat to get up on plane faster. Faster planing can be accomplished by lowering the tabs to the fully deployed position. As the boat achieves plane, trim tabs may be raised until the boat is level.</a:t>
            </a:r>
          </a:p>
          <a:p>
            <a:pPr marL="0" indent="0">
              <a:buNone/>
            </a:pPr>
            <a:r>
              <a:rPr lang="en-US" sz="1200" b="1" dirty="0" smtClean="0"/>
              <a:t>•           Porpoising</a:t>
            </a:r>
            <a:endParaRPr lang="en-US" sz="1200" b="1" dirty="0"/>
          </a:p>
          <a:p>
            <a:pPr marL="466698" lvl="1" indent="0">
              <a:buNone/>
            </a:pPr>
            <a:r>
              <a:rPr lang="en-US" sz="1100" dirty="0"/>
              <a:t>Occasionally, an uneven load distribution or certain speeds will cause the boat to “porpoise”. This problem can easily be corrected by deploying both trim tabs simultaneously a few degrees until the “porpoising” stops.</a:t>
            </a:r>
          </a:p>
          <a:p>
            <a:pPr marL="0" indent="0">
              <a:buNone/>
            </a:pPr>
            <a:r>
              <a:rPr lang="en-US" sz="1200" b="1" dirty="0" smtClean="0"/>
              <a:t>•           Boat </a:t>
            </a:r>
            <a:r>
              <a:rPr lang="en-US" sz="1200" b="1" dirty="0"/>
              <a:t>Leveling</a:t>
            </a:r>
          </a:p>
          <a:p>
            <a:pPr marL="466698" lvl="1" indent="0">
              <a:buNone/>
            </a:pPr>
            <a:r>
              <a:rPr lang="en-US" sz="1100" dirty="0"/>
              <a:t>Every boat owner has experienced passengers or equipment moved to one side of the boat, which causes the boat to lean to one side and leads to difficulty in handling the boat as well as an uncomfortable ride. Adding trim tabs to a boat corrects this problem by deploying the tab on the same side as the boat is leaning towards which levels the boat for a more comfortable ride. </a:t>
            </a:r>
          </a:p>
          <a:p>
            <a:pPr marL="0" indent="0">
              <a:buNone/>
            </a:pPr>
            <a:r>
              <a:rPr lang="en-US" sz="1200" b="1" dirty="0" smtClean="0"/>
              <a:t>•           Head </a:t>
            </a:r>
            <a:r>
              <a:rPr lang="en-US" sz="1200" b="1" dirty="0"/>
              <a:t>Sea</a:t>
            </a:r>
          </a:p>
          <a:p>
            <a:pPr marL="466698" lvl="1" indent="0">
              <a:buNone/>
            </a:pPr>
            <a:r>
              <a:rPr lang="en-US" sz="1100" dirty="0"/>
              <a:t>Rough sea conditions can also be better managed with trim tabs. Typically in a head sea, the boat speed must be reduced causing the bow to ride high. The waves will pound and beat the boat bottom for an extremely uncomfortable and slow ride. Trim tabs can be deployed to level the boat out and allow the hull to cut through the waves for a smoother and more efficient ride.</a:t>
            </a:r>
          </a:p>
          <a:p>
            <a:pPr marL="0" indent="0">
              <a:buNone/>
            </a:pPr>
            <a:r>
              <a:rPr lang="en-US" sz="1200" b="1" dirty="0" smtClean="0"/>
              <a:t>•           A </a:t>
            </a:r>
            <a:r>
              <a:rPr lang="en-US" sz="1200" b="1" dirty="0"/>
              <a:t>Beam Sea or Wind</a:t>
            </a:r>
          </a:p>
          <a:p>
            <a:pPr marL="466698" lvl="1" indent="0">
              <a:buNone/>
            </a:pPr>
            <a:r>
              <a:rPr lang="en-US" sz="1100" dirty="0"/>
              <a:t>A beam sea or wind can lead to a wet ride. To greatly reduce or eliminate the spray caused by waves or wind hitting the boat side, the windward side trim tab may be deployed to raise the windward side of the boat. Also retracting the leeward trim tab side may help.</a:t>
            </a:r>
          </a:p>
        </p:txBody>
      </p:sp>
      <p:sp>
        <p:nvSpPr>
          <p:cNvPr id="4" name="Slide Number Placeholder 3"/>
          <p:cNvSpPr>
            <a:spLocks noGrp="1"/>
          </p:cNvSpPr>
          <p:nvPr>
            <p:ph type="sldNum" sz="quarter" idx="12"/>
          </p:nvPr>
        </p:nvSpPr>
        <p:spPr/>
        <p:txBody>
          <a:bodyPr/>
          <a:lstStyle/>
          <a:p>
            <a:fld id="{4BDE1191-9B7F-49F4-A5D7-C8BB13C2AA1B}" type="slidenum">
              <a:rPr lang="en-US" smtClean="0"/>
              <a:pPr/>
              <a:t>4</a:t>
            </a:fld>
            <a:endParaRPr lang="en-US" dirty="0"/>
          </a:p>
        </p:txBody>
      </p:sp>
    </p:spTree>
    <p:extLst>
      <p:ext uri="{BB962C8B-B14F-4D97-AF65-F5344CB8AC3E}">
        <p14:creationId xmlns:p14="http://schemas.microsoft.com/office/powerpoint/2010/main" val="3391666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41189"/>
            <a:ext cx="6172200" cy="814419"/>
          </a:xfrm>
        </p:spPr>
        <p:txBody>
          <a:bodyPr>
            <a:normAutofit/>
          </a:bodyPr>
          <a:lstStyle/>
          <a:p>
            <a:r>
              <a:rPr lang="en-US" sz="2800" b="1" dirty="0" smtClean="0"/>
              <a:t>Tab Plate Installation</a:t>
            </a:r>
            <a:endParaRPr lang="en-US" sz="2800" b="1" dirty="0"/>
          </a:p>
        </p:txBody>
      </p:sp>
      <p:sp>
        <p:nvSpPr>
          <p:cNvPr id="3" name="Content Placeholder 2"/>
          <p:cNvSpPr>
            <a:spLocks noGrp="1"/>
          </p:cNvSpPr>
          <p:nvPr>
            <p:ph idx="1"/>
          </p:nvPr>
        </p:nvSpPr>
        <p:spPr>
          <a:xfrm>
            <a:off x="351692" y="806825"/>
            <a:ext cx="6172200" cy="4930587"/>
          </a:xfrm>
        </p:spPr>
        <p:txBody>
          <a:bodyPr>
            <a:normAutofit lnSpcReduction="10000"/>
          </a:bodyPr>
          <a:lstStyle/>
          <a:p>
            <a:r>
              <a:rPr lang="en-US" sz="1500" b="1" dirty="0" smtClean="0"/>
              <a:t>Review Installation:</a:t>
            </a:r>
          </a:p>
          <a:p>
            <a:pPr marL="0" indent="0">
              <a:buNone/>
            </a:pPr>
            <a:r>
              <a:rPr lang="en-US" sz="1200" dirty="0" smtClean="0"/>
              <a:t>Review the  tab plate and actuator installation diagrams in Fig 1 and 2 to ensure there are no interference issues with the tab plates or actuator on the boat transom before actual mounting begins. Place the actuator and tab plate against the transom before mounting to correct any interference problems before mounting begins.</a:t>
            </a:r>
          </a:p>
          <a:p>
            <a:pPr marL="0" indent="0">
              <a:buNone/>
            </a:pPr>
            <a:endParaRPr lang="en-US" sz="1400" dirty="0"/>
          </a:p>
          <a:p>
            <a:r>
              <a:rPr lang="en-US" sz="1500" b="1" dirty="0" smtClean="0"/>
              <a:t>Required Tools:</a:t>
            </a:r>
          </a:p>
          <a:p>
            <a:pPr marL="0" indent="0">
              <a:buNone/>
            </a:pPr>
            <a:r>
              <a:rPr lang="en-US" sz="1200" dirty="0" smtClean="0"/>
              <a:t>Straight edge, screw driver, drill, 3/16” (5mm)drill bit, 3M 5200 Sealant, #14X1-1/4” (6X30mm) pan head stainless steel screws</a:t>
            </a:r>
          </a:p>
          <a:p>
            <a:pPr marL="0" indent="0">
              <a:buNone/>
            </a:pPr>
            <a:endParaRPr lang="en-US" sz="1400" b="1" dirty="0" smtClean="0"/>
          </a:p>
          <a:p>
            <a:r>
              <a:rPr lang="en-US" sz="1500" b="1" dirty="0" smtClean="0"/>
              <a:t>Mount Tab Plates:</a:t>
            </a:r>
          </a:p>
          <a:p>
            <a:pPr marL="266685" indent="-266685">
              <a:buFont typeface="+mj-lt"/>
              <a:buAutoNum type="arabicPeriod"/>
            </a:pPr>
            <a:r>
              <a:rPr lang="en-US" sz="1100" dirty="0" smtClean="0"/>
              <a:t>Align the tab mounting plate to the transom as shown in Fig. 1. A tab mounted closer to the boat chine is more effective in correcting list;  however, maintaining a 2” (5cm) or greater distance  from the chine will reduce the risk of tab damage from docks or other obstructions. Keep the inward facing tab edge approximately 6” (15cm) or more away from the  motor outdrive unit for motor clearance when fully turned.</a:t>
            </a:r>
          </a:p>
          <a:p>
            <a:pPr marL="266685" indent="-266685">
              <a:buFont typeface="+mj-lt"/>
              <a:buAutoNum type="arabicPeriod"/>
            </a:pPr>
            <a:r>
              <a:rPr lang="en-US" sz="1100" dirty="0" smtClean="0"/>
              <a:t>Use a straight edge on the hull bottom to mount the tabs ¼” (6mm) minimum distance from the hull bottom to the bottom of the tab plate.</a:t>
            </a:r>
          </a:p>
          <a:p>
            <a:pPr marL="266685" indent="-266685">
              <a:buFont typeface="+mj-lt"/>
              <a:buAutoNum type="arabicPeriod"/>
            </a:pPr>
            <a:r>
              <a:rPr lang="en-US" sz="1100" dirty="0" smtClean="0"/>
              <a:t>Mark the mounting plate holes on the transom. Use a 3/16” (5mm) drill bit to drill out the marked mounting plate holes.</a:t>
            </a:r>
          </a:p>
          <a:p>
            <a:pPr marL="266685" indent="-266685">
              <a:buFont typeface="+mj-lt"/>
              <a:buAutoNum type="arabicPeriod"/>
            </a:pPr>
            <a:r>
              <a:rPr lang="en-US" sz="1100" dirty="0" smtClean="0"/>
              <a:t>Apply 3M 5200 sealant to fill </a:t>
            </a:r>
            <a:r>
              <a:rPr lang="en-US" sz="1100" dirty="0"/>
              <a:t>the screw holes </a:t>
            </a:r>
            <a:r>
              <a:rPr lang="en-US" sz="1100" dirty="0" smtClean="0"/>
              <a:t> and coat on the back surface of the tab mounting plate.</a:t>
            </a:r>
          </a:p>
          <a:p>
            <a:pPr marL="266685" indent="-266685">
              <a:buFont typeface="+mj-lt"/>
              <a:buAutoNum type="arabicPeriod"/>
            </a:pPr>
            <a:r>
              <a:rPr lang="en-US" sz="1100" dirty="0" smtClean="0"/>
              <a:t>Mount the tab plate to the  boat transom. Wipe  away excess sealant.</a:t>
            </a:r>
          </a:p>
          <a:p>
            <a:pPr marL="266685" indent="-266685">
              <a:buFont typeface="+mj-lt"/>
              <a:buAutoNum type="arabicPeriod"/>
            </a:pPr>
            <a:r>
              <a:rPr lang="en-US" sz="1100" dirty="0" smtClean="0"/>
              <a:t>Repeat process for the starboard tab plate.</a:t>
            </a:r>
            <a:endParaRPr lang="en-US" sz="1100" dirty="0"/>
          </a:p>
          <a:p>
            <a:pPr marL="0" indent="0">
              <a:buNone/>
            </a:pPr>
            <a:endParaRPr lang="en-US" sz="1400" dirty="0"/>
          </a:p>
          <a:p>
            <a:pPr marL="0" indent="0">
              <a:buNone/>
            </a:pPr>
            <a:endParaRPr lang="en-US" sz="1400" dirty="0" smtClean="0"/>
          </a:p>
          <a:p>
            <a:pPr marL="0" indent="0">
              <a:buNone/>
            </a:pPr>
            <a:endParaRPr lang="en-US" dirty="0"/>
          </a:p>
        </p:txBody>
      </p:sp>
      <p:graphicFrame>
        <p:nvGraphicFramePr>
          <p:cNvPr id="5" name="Object 4"/>
          <p:cNvGraphicFramePr>
            <a:graphicFrameLocks noChangeAspect="1"/>
          </p:cNvGraphicFramePr>
          <p:nvPr/>
        </p:nvGraphicFramePr>
        <p:xfrm>
          <a:off x="228600" y="5562600"/>
          <a:ext cx="6907547" cy="2853018"/>
        </p:xfrm>
        <a:graphic>
          <a:graphicData uri="http://schemas.openxmlformats.org/presentationml/2006/ole">
            <mc:AlternateContent xmlns:mc="http://schemas.openxmlformats.org/markup-compatibility/2006">
              <mc:Choice xmlns:v="urn:schemas-microsoft-com:vml" Requires="v">
                <p:oleObj spid="_x0000_s1062" name="VoloViewContainer" r:id="rId4" imgW="895320" imgH="371520" progId="AutoCAD.Drawing.17">
                  <p:embed/>
                </p:oleObj>
              </mc:Choice>
              <mc:Fallback>
                <p:oleObj name="VoloViewContainer" r:id="rId4" imgW="895320" imgH="371520" progId="AutoCAD.Drawing.17">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t="12306" r="10213"/>
                      <a:stretch>
                        <a:fillRect/>
                      </a:stretch>
                    </p:blipFill>
                    <p:spPr bwMode="auto">
                      <a:xfrm>
                        <a:off x="228600" y="5562600"/>
                        <a:ext cx="6907547" cy="28530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2637693" y="8247530"/>
            <a:ext cx="792513" cy="430881"/>
          </a:xfrm>
          <a:prstGeom prst="rect">
            <a:avLst/>
          </a:prstGeom>
          <a:noFill/>
        </p:spPr>
        <p:txBody>
          <a:bodyPr wrap="none" lIns="106674" tIns="53337" rIns="106674" bIns="53337" rtlCol="0">
            <a:spAutoFit/>
          </a:bodyPr>
          <a:lstStyle/>
          <a:p>
            <a:r>
              <a:rPr lang="en-US" dirty="0" smtClean="0"/>
              <a:t>Fig. 1</a:t>
            </a:r>
            <a:endParaRPr lang="en-US" dirty="0"/>
          </a:p>
        </p:txBody>
      </p:sp>
      <p:sp>
        <p:nvSpPr>
          <p:cNvPr id="7" name="TextBox 6"/>
          <p:cNvSpPr txBox="1"/>
          <p:nvPr/>
        </p:nvSpPr>
        <p:spPr>
          <a:xfrm>
            <a:off x="2209800" y="5638800"/>
            <a:ext cx="3429000" cy="430881"/>
          </a:xfrm>
          <a:prstGeom prst="rect">
            <a:avLst/>
          </a:prstGeom>
          <a:noFill/>
        </p:spPr>
        <p:txBody>
          <a:bodyPr wrap="square" lIns="106674" tIns="53337" rIns="106674" bIns="53337" rtlCol="0">
            <a:spAutoFit/>
          </a:bodyPr>
          <a:lstStyle/>
          <a:p>
            <a:r>
              <a:rPr lang="en-US" dirty="0" smtClean="0"/>
              <a:t>Port Side Transom Tab Plate</a:t>
            </a:r>
            <a:endParaRPr lang="en-US" dirty="0"/>
          </a:p>
        </p:txBody>
      </p:sp>
      <p:sp>
        <p:nvSpPr>
          <p:cNvPr id="4" name="Slide Number Placeholder 3"/>
          <p:cNvSpPr>
            <a:spLocks noGrp="1"/>
          </p:cNvSpPr>
          <p:nvPr>
            <p:ph type="sldNum" sz="quarter" idx="12"/>
          </p:nvPr>
        </p:nvSpPr>
        <p:spPr/>
        <p:txBody>
          <a:bodyPr/>
          <a:lstStyle/>
          <a:p>
            <a:fld id="{4BDE1191-9B7F-49F4-A5D7-C8BB13C2AA1B}" type="slidenum">
              <a:rPr lang="en-US" smtClean="0"/>
              <a:pPr/>
              <a:t>5</a:t>
            </a:fld>
            <a:endParaRPr lang="en-US" dirty="0"/>
          </a:p>
        </p:txBody>
      </p:sp>
    </p:spTree>
    <p:extLst>
      <p:ext uri="{BB962C8B-B14F-4D97-AF65-F5344CB8AC3E}">
        <p14:creationId xmlns:p14="http://schemas.microsoft.com/office/powerpoint/2010/main" val="152488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6172200" cy="797011"/>
          </a:xfrm>
        </p:spPr>
        <p:txBody>
          <a:bodyPr>
            <a:normAutofit/>
          </a:bodyPr>
          <a:lstStyle/>
          <a:p>
            <a:r>
              <a:rPr lang="en-US" sz="2800" b="1" dirty="0" smtClean="0"/>
              <a:t>Actuator Installation</a:t>
            </a:r>
            <a:endParaRPr lang="en-US" sz="2800" b="1" dirty="0"/>
          </a:p>
        </p:txBody>
      </p:sp>
      <p:sp>
        <p:nvSpPr>
          <p:cNvPr id="3" name="Content Placeholder 2"/>
          <p:cNvSpPr>
            <a:spLocks noGrp="1"/>
          </p:cNvSpPr>
          <p:nvPr>
            <p:ph idx="1"/>
          </p:nvPr>
        </p:nvSpPr>
        <p:spPr>
          <a:xfrm>
            <a:off x="381000" y="685800"/>
            <a:ext cx="6172200" cy="5378822"/>
          </a:xfrm>
        </p:spPr>
        <p:txBody>
          <a:bodyPr>
            <a:normAutofit fontScale="92500" lnSpcReduction="20000"/>
          </a:bodyPr>
          <a:lstStyle/>
          <a:p>
            <a:r>
              <a:rPr lang="en-US" sz="1600" b="1" dirty="0" smtClean="0"/>
              <a:t>Required Tools:</a:t>
            </a:r>
          </a:p>
          <a:p>
            <a:pPr marL="0" indent="0">
              <a:buNone/>
            </a:pPr>
            <a:r>
              <a:rPr lang="en-US" sz="1300" dirty="0" smtClean="0"/>
              <a:t>Straight edge, screw driver, drill, 3/16” (5mm) and 11/32” (9mm) drill bits,  7/16” (11mm) deep well socket and wrench, 3M 5200 Sealant, #14X1-1/4” (6X30mm) pan head stainless steel screws</a:t>
            </a:r>
          </a:p>
          <a:p>
            <a:pPr marL="0" indent="0">
              <a:buNone/>
            </a:pPr>
            <a:endParaRPr lang="en-US" sz="900" b="1" dirty="0" smtClean="0"/>
          </a:p>
          <a:p>
            <a:r>
              <a:rPr lang="en-US" sz="1600" b="1" dirty="0" smtClean="0"/>
              <a:t>Mount Actuator:</a:t>
            </a:r>
          </a:p>
          <a:p>
            <a:pPr marL="266685" indent="-266685">
              <a:buFont typeface="+mj-lt"/>
              <a:buAutoNum type="arabicPeriod"/>
            </a:pPr>
            <a:r>
              <a:rPr lang="en-US" sz="1300" dirty="0" smtClean="0"/>
              <a:t>Remove plastic bag containing ¼” carriage bolts and nuts from actuator rubber band.</a:t>
            </a:r>
          </a:p>
          <a:p>
            <a:pPr marL="266685" indent="-266685">
              <a:buFont typeface="+mj-lt"/>
              <a:buAutoNum type="arabicPeriod"/>
            </a:pPr>
            <a:r>
              <a:rPr lang="en-US" sz="1300" dirty="0" smtClean="0"/>
              <a:t>Mount actuator lower bracket to trim tab plate using ¼” carriage bolts and nuts. The actuator should be fully retracted.</a:t>
            </a:r>
          </a:p>
          <a:p>
            <a:pPr marL="266685" indent="-266685">
              <a:buFont typeface="+mj-lt"/>
              <a:buAutoNum type="arabicPeriod"/>
            </a:pPr>
            <a:r>
              <a:rPr lang="en-US" sz="1300" dirty="0" smtClean="0"/>
              <a:t>For new installation, punch or drill out the 3 outermost holes in the actuator upper mounting bracket. For Bennett retrofits, punch out the innermost upper bracket mounting holes to match the existing Bennett hole pattern (see Fig. 3).</a:t>
            </a:r>
          </a:p>
          <a:p>
            <a:pPr marL="266685" indent="-266685">
              <a:buFont typeface="+mj-lt"/>
              <a:buAutoNum type="arabicPeriod"/>
            </a:pPr>
            <a:r>
              <a:rPr lang="en-US" sz="1300" dirty="0" smtClean="0"/>
              <a:t>Place the actuator upper mounting bracket flat against the boat transom</a:t>
            </a:r>
            <a:r>
              <a:rPr lang="en-US" sz="1300" dirty="0"/>
              <a:t>. </a:t>
            </a:r>
            <a:endParaRPr lang="en-US" sz="1300" dirty="0" smtClean="0"/>
          </a:p>
          <a:p>
            <a:pPr marL="266685" indent="-266685">
              <a:buFont typeface="+mj-lt"/>
              <a:buAutoNum type="arabicPeriod"/>
            </a:pPr>
            <a:r>
              <a:rPr lang="en-US" sz="1300" dirty="0" smtClean="0"/>
              <a:t>Place </a:t>
            </a:r>
            <a:r>
              <a:rPr lang="en-US" sz="1300" dirty="0"/>
              <a:t>a straight edge against the hull bottom and raise the tab plate </a:t>
            </a:r>
            <a:r>
              <a:rPr lang="en-US" sz="1300" b="1" dirty="0"/>
              <a:t>trailing edge </a:t>
            </a:r>
            <a:r>
              <a:rPr lang="en-US" sz="1300" dirty="0"/>
              <a:t>approximately ½” (13mm) from the hull bottom. </a:t>
            </a:r>
            <a:r>
              <a:rPr lang="en-US" sz="1300" dirty="0" smtClean="0"/>
              <a:t>The tab plate was mounted ¼” (6mm) from the hull bottom, so the tab trailing edge is raised an additional ¼” (6mm) from this.</a:t>
            </a:r>
          </a:p>
          <a:p>
            <a:pPr marL="266685" indent="-266685">
              <a:buFont typeface="+mj-lt"/>
              <a:buAutoNum type="arabicPeriod"/>
            </a:pPr>
            <a:r>
              <a:rPr lang="en-US" sz="1300" dirty="0"/>
              <a:t>Mark the </a:t>
            </a:r>
            <a:r>
              <a:rPr lang="en-US" sz="1300" dirty="0" smtClean="0"/>
              <a:t>actuator upper bracket mounting holes </a:t>
            </a:r>
            <a:r>
              <a:rPr lang="en-US" sz="1300" dirty="0"/>
              <a:t>on the transom. </a:t>
            </a:r>
            <a:r>
              <a:rPr lang="en-US" sz="1300" dirty="0" smtClean="0"/>
              <a:t>The upper mounting bracket may be removed from the actuator to be used as a template. DO NOT drill the upper bracket holes while still connected to the actuator. This may cut the wire cable. Use </a:t>
            </a:r>
            <a:r>
              <a:rPr lang="en-US" sz="1300" dirty="0"/>
              <a:t>a </a:t>
            </a:r>
            <a:r>
              <a:rPr lang="en-US" sz="1300" dirty="0" smtClean="0"/>
              <a:t>3/16” (5mm</a:t>
            </a:r>
            <a:r>
              <a:rPr lang="en-US" sz="1300" dirty="0"/>
              <a:t>) drill bit to drill out the marked mounting </a:t>
            </a:r>
            <a:r>
              <a:rPr lang="en-US" sz="1300" dirty="0" smtClean="0"/>
              <a:t>bracket holes in the transom.</a:t>
            </a:r>
          </a:p>
          <a:p>
            <a:pPr marL="266685" indent="-266685">
              <a:buFont typeface="+mj-lt"/>
              <a:buAutoNum type="arabicPeriod"/>
            </a:pPr>
            <a:r>
              <a:rPr lang="en-US" sz="1300" dirty="0" smtClean="0"/>
              <a:t>Use Fig. 3 as a diagram to drill out an 11/32” (9mm) hole for the actuator cable to pass through the transom. Another option would be to drill  the same size hole at higher entry point on the transom and use a clamshell with sealant.</a:t>
            </a:r>
          </a:p>
          <a:p>
            <a:pPr marL="266685" indent="-266685">
              <a:buFont typeface="+mj-lt"/>
              <a:buAutoNum type="arabicPeriod"/>
            </a:pPr>
            <a:r>
              <a:rPr lang="en-US" sz="1300" dirty="0" smtClean="0"/>
              <a:t>Route the actuator cable  completely through the center hole in the upper bracket. Next, route the cable through the hole in the transom leaving a few inches of cable extending from the transom for step 9.</a:t>
            </a:r>
            <a:endParaRPr lang="en-US" sz="1300" dirty="0"/>
          </a:p>
          <a:p>
            <a:pPr marL="266685" indent="-266685">
              <a:buFont typeface="+mj-lt"/>
              <a:buAutoNum type="arabicPeriod"/>
            </a:pPr>
            <a:r>
              <a:rPr lang="en-US" sz="1300" dirty="0" smtClean="0"/>
              <a:t>Apply 3M 5200 sealant to fill </a:t>
            </a:r>
            <a:r>
              <a:rPr lang="en-US" sz="1300" dirty="0"/>
              <a:t>the screw </a:t>
            </a:r>
            <a:r>
              <a:rPr lang="en-US" sz="1300" dirty="0" smtClean="0"/>
              <a:t>holes, fill the cable hole and fill the cavity in the rear of the upper mounting bracket where the cable extends through.</a:t>
            </a:r>
          </a:p>
          <a:p>
            <a:pPr marL="266685" indent="-266685">
              <a:buFont typeface="+mj-lt"/>
              <a:buAutoNum type="arabicPeriod"/>
            </a:pPr>
            <a:r>
              <a:rPr lang="en-US" sz="1300" dirty="0" smtClean="0"/>
              <a:t>Push the remaining cable through the transom and mount the actuator upper bracket to the transom with #14X1-1/4” (6X30mm) screws. </a:t>
            </a:r>
            <a:r>
              <a:rPr lang="en-US" sz="1300" dirty="0"/>
              <a:t>Wipe  away excess  sealant. </a:t>
            </a:r>
            <a:endParaRPr lang="en-US" sz="1300" dirty="0" smtClean="0"/>
          </a:p>
          <a:p>
            <a:pPr marL="266685" indent="-266685">
              <a:buFont typeface="+mj-lt"/>
              <a:buAutoNum type="arabicPeriod"/>
            </a:pPr>
            <a:r>
              <a:rPr lang="en-US" sz="1300" dirty="0" smtClean="0"/>
              <a:t>Tighten the upper bracket ¼” bolt snug (</a:t>
            </a:r>
            <a:r>
              <a:rPr lang="en-US" sz="1300" b="1" dirty="0" smtClean="0"/>
              <a:t>Do Not Over-tighten </a:t>
            </a:r>
            <a:r>
              <a:rPr lang="en-US" sz="1300" dirty="0" smtClean="0"/>
              <a:t>since the actuator must move freely in the bracket).</a:t>
            </a:r>
            <a:endParaRPr lang="en-US" sz="1300" dirty="0"/>
          </a:p>
          <a:p>
            <a:pPr marL="266685" indent="-266685">
              <a:buFont typeface="+mj-lt"/>
              <a:buAutoNum type="arabicPeriod"/>
            </a:pPr>
            <a:endParaRPr lang="en-US" sz="1400" dirty="0" smtClean="0"/>
          </a:p>
          <a:p>
            <a:pPr marL="0" indent="0">
              <a:buNone/>
            </a:pPr>
            <a:endParaRPr lang="en-US" sz="1400" dirty="0"/>
          </a:p>
          <a:p>
            <a:pPr marL="0" indent="0">
              <a:buNone/>
            </a:pPr>
            <a:endParaRPr lang="en-US" sz="1400" dirty="0" smtClean="0"/>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53390474"/>
              </p:ext>
            </p:extLst>
          </p:nvPr>
        </p:nvGraphicFramePr>
        <p:xfrm>
          <a:off x="94976" y="5933267"/>
          <a:ext cx="6763024" cy="2798644"/>
        </p:xfrm>
        <a:graphic>
          <a:graphicData uri="http://schemas.openxmlformats.org/presentationml/2006/ole">
            <mc:AlternateContent xmlns:mc="http://schemas.openxmlformats.org/markup-compatibility/2006">
              <mc:Choice xmlns:v="urn:schemas-microsoft-com:vml" Requires="v">
                <p:oleObj spid="_x0000_s2086" name="VoloViewContainer" r:id="rId4" imgW="895320" imgH="371520" progId="AutoCAD.Drawing.17">
                  <p:embed/>
                </p:oleObj>
              </mc:Choice>
              <mc:Fallback>
                <p:oleObj name="VoloViewContainer" r:id="rId4" imgW="895320" imgH="371520" progId="AutoCAD.Drawing.17">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t="12306" r="13277" b="9845"/>
                      <a:stretch>
                        <a:fillRect/>
                      </a:stretch>
                    </p:blipFill>
                    <p:spPr bwMode="auto">
                      <a:xfrm>
                        <a:off x="94976" y="5933267"/>
                        <a:ext cx="6763024" cy="2798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2989385" y="8516471"/>
            <a:ext cx="792513" cy="430881"/>
          </a:xfrm>
          <a:prstGeom prst="rect">
            <a:avLst/>
          </a:prstGeom>
          <a:noFill/>
        </p:spPr>
        <p:txBody>
          <a:bodyPr wrap="none" lIns="106674" tIns="53337" rIns="106674" bIns="53337" rtlCol="0">
            <a:spAutoFit/>
          </a:bodyPr>
          <a:lstStyle/>
          <a:p>
            <a:r>
              <a:rPr lang="en-US" dirty="0" smtClean="0"/>
              <a:t>Fig. 2</a:t>
            </a:r>
            <a:endParaRPr lang="en-US" dirty="0"/>
          </a:p>
        </p:txBody>
      </p:sp>
      <p:sp>
        <p:nvSpPr>
          <p:cNvPr id="6" name="Slide Number Placeholder 5"/>
          <p:cNvSpPr>
            <a:spLocks noGrp="1"/>
          </p:cNvSpPr>
          <p:nvPr>
            <p:ph type="sldNum" sz="quarter" idx="12"/>
          </p:nvPr>
        </p:nvSpPr>
        <p:spPr/>
        <p:txBody>
          <a:bodyPr/>
          <a:lstStyle/>
          <a:p>
            <a:fld id="{4BDE1191-9B7F-49F4-A5D7-C8BB13C2AA1B}" type="slidenum">
              <a:rPr lang="en-US" smtClean="0"/>
              <a:pPr/>
              <a:t>6</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81400"/>
            <a:ext cx="6172200" cy="814419"/>
          </a:xfrm>
        </p:spPr>
        <p:txBody>
          <a:bodyPr>
            <a:normAutofit/>
          </a:bodyPr>
          <a:lstStyle/>
          <a:p>
            <a:r>
              <a:rPr lang="en-US" sz="2800" b="1" dirty="0" smtClean="0"/>
              <a:t>Actuator Wiring</a:t>
            </a:r>
            <a:endParaRPr lang="en-US" sz="2800" b="1" dirty="0"/>
          </a:p>
        </p:txBody>
      </p:sp>
      <p:sp>
        <p:nvSpPr>
          <p:cNvPr id="3" name="Content Placeholder 2"/>
          <p:cNvSpPr>
            <a:spLocks noGrp="1"/>
          </p:cNvSpPr>
          <p:nvPr>
            <p:ph idx="1"/>
          </p:nvPr>
        </p:nvSpPr>
        <p:spPr>
          <a:xfrm>
            <a:off x="228600" y="4303060"/>
            <a:ext cx="6330462" cy="4840940"/>
          </a:xfrm>
        </p:spPr>
        <p:txBody>
          <a:bodyPr>
            <a:normAutofit/>
          </a:bodyPr>
          <a:lstStyle/>
          <a:p>
            <a:r>
              <a:rPr lang="en-US" sz="1400" b="1" dirty="0" smtClean="0"/>
              <a:t>KA Kits:</a:t>
            </a:r>
          </a:p>
          <a:p>
            <a:pPr marL="266685" indent="-266685">
              <a:buFont typeface="+mj-lt"/>
              <a:buAutoNum type="arabicPeriod"/>
            </a:pPr>
            <a:r>
              <a:rPr lang="en-US" sz="1100" dirty="0" smtClean="0"/>
              <a:t>KA Kits include actuators with 6’ (1.8m) extended cable and 20’ (6.1m) cable (W4-20) to attach from the actuators to the control switch (see Fig. 4). This cable is also available in longer lengths. Visit </a:t>
            </a:r>
            <a:r>
              <a:rPr lang="en-US" sz="1100" dirty="0" smtClean="0">
                <a:hlinkClick r:id="rId4"/>
              </a:rPr>
              <a:t>www.lectrotab.com</a:t>
            </a:r>
            <a:r>
              <a:rPr lang="en-US" sz="1100" dirty="0" smtClean="0"/>
              <a:t> for additional cable lengths listed under Products/Individual Parts and Accessories.</a:t>
            </a:r>
          </a:p>
          <a:p>
            <a:pPr marL="266685" indent="-266685">
              <a:buFont typeface="+mj-lt"/>
              <a:buAutoNum type="arabicPeriod"/>
            </a:pPr>
            <a:r>
              <a:rPr lang="en-US" sz="1100" dirty="0" smtClean="0"/>
              <a:t>KA Kits include a hardware kit, which contains a terminal strip and terminals to connect the actuator cable to the 20’ (6.1m), 4-conductor, 14 AWG (2.08mm sq.) cable (see Fig. 4).  The cut end of the 20’ (6.1m) cable may be routed starting  where the control switch will be mounted. The 4 blue push-on terminals will connect to the rocker switch.</a:t>
            </a:r>
          </a:p>
          <a:p>
            <a:pPr marL="266685" indent="-266685">
              <a:buFont typeface="+mj-lt"/>
              <a:buAutoNum type="arabicPeriod"/>
            </a:pPr>
            <a:r>
              <a:rPr lang="en-US" sz="1100" dirty="0" smtClean="0"/>
              <a:t>Mount  the 4 lug terminal strip provided in a </a:t>
            </a:r>
            <a:r>
              <a:rPr lang="en-US" sz="1100" b="1" dirty="0" smtClean="0"/>
              <a:t>high and dry location </a:t>
            </a:r>
            <a:r>
              <a:rPr lang="en-US" sz="1100" dirty="0" smtClean="0"/>
              <a:t>well above bilge water and protected from  water above and within reach of each actuator cable.</a:t>
            </a:r>
          </a:p>
          <a:p>
            <a:pPr marL="266685" indent="-266685">
              <a:buFont typeface="+mj-lt"/>
              <a:buAutoNum type="arabicPeriod"/>
            </a:pPr>
            <a:r>
              <a:rPr lang="en-US" sz="1100" dirty="0" smtClean="0"/>
              <a:t>Within each actuator cable is a vent tube that must be connected to a </a:t>
            </a:r>
            <a:r>
              <a:rPr lang="en-US" sz="1100" b="1" dirty="0" smtClean="0"/>
              <a:t>high and dry location</a:t>
            </a:r>
            <a:r>
              <a:rPr lang="en-US" sz="1100" dirty="0" smtClean="0"/>
              <a:t> with the tube facing downward to prevent water from entering. The vent tube maintains a positive pressure inside the actuator.</a:t>
            </a:r>
          </a:p>
          <a:p>
            <a:pPr marL="266685" indent="-266685">
              <a:buFont typeface="+mj-lt"/>
              <a:buAutoNum type="arabicPeriod"/>
            </a:pPr>
            <a:r>
              <a:rPr lang="en-US" sz="1100" dirty="0" smtClean="0"/>
              <a:t>Crimp the fork terminals to the cut end of the black actuator cable and connect to the 4-lug terminal strip per Fig. 4.</a:t>
            </a:r>
          </a:p>
          <a:p>
            <a:pPr marL="266685" indent="-266685">
              <a:buFont typeface="+mj-lt"/>
              <a:buAutoNum type="arabicPeriod"/>
            </a:pPr>
            <a:r>
              <a:rPr lang="en-US" sz="1100" dirty="0" smtClean="0"/>
              <a:t>Crimp the fork terminals to the cut end of the 4-conductor gray cable (W4-20) and attach to the 4-lug terminal strip per Fig. 4.</a:t>
            </a:r>
          </a:p>
          <a:p>
            <a:pPr marL="266685" indent="-266685">
              <a:buFont typeface="+mj-lt"/>
              <a:buAutoNum type="arabicPeriod"/>
            </a:pPr>
            <a:endParaRPr lang="en-US" sz="900" dirty="0" smtClean="0"/>
          </a:p>
          <a:p>
            <a:r>
              <a:rPr lang="en-US" sz="1400" b="1" dirty="0" smtClean="0"/>
              <a:t>XKA Kits:</a:t>
            </a:r>
          </a:p>
          <a:p>
            <a:pPr marL="266685" indent="-266685">
              <a:buFont typeface="+mj-lt"/>
              <a:buAutoNum type="arabicPeriod"/>
            </a:pPr>
            <a:r>
              <a:rPr lang="en-US" sz="1100" dirty="0" smtClean="0"/>
              <a:t>XKA Kits include actuators with 23’ (7m) of cable extended from the actuator. This cable will be routed directly to the control switch without a connection point at the transom. Visit </a:t>
            </a:r>
            <a:r>
              <a:rPr lang="en-US" sz="1100" dirty="0" smtClean="0">
                <a:hlinkClick r:id="rId4"/>
              </a:rPr>
              <a:t>www.lectrotab.com</a:t>
            </a:r>
            <a:r>
              <a:rPr lang="en-US" sz="1100" dirty="0" smtClean="0"/>
              <a:t> for a complete listing of trim tab kit contents.</a:t>
            </a:r>
          </a:p>
          <a:p>
            <a:pPr marL="0" indent="0">
              <a:buNone/>
            </a:pPr>
            <a:endParaRPr lang="en-US" sz="1400" dirty="0"/>
          </a:p>
          <a:p>
            <a:pPr marL="0" indent="0">
              <a:buNone/>
            </a:pPr>
            <a:endParaRPr lang="en-US" sz="1400" dirty="0" smtClean="0"/>
          </a:p>
          <a:p>
            <a:pPr marL="0" indent="0">
              <a:buNone/>
            </a:pPr>
            <a:endParaRPr lang="en-US" dirty="0"/>
          </a:p>
        </p:txBody>
      </p:sp>
      <p:sp>
        <p:nvSpPr>
          <p:cNvPr id="8" name="Title 1"/>
          <p:cNvSpPr txBox="1">
            <a:spLocks/>
          </p:cNvSpPr>
          <p:nvPr/>
        </p:nvSpPr>
        <p:spPr>
          <a:xfrm>
            <a:off x="351692" y="0"/>
            <a:ext cx="6172200" cy="814419"/>
          </a:xfrm>
          <a:prstGeom prst="rect">
            <a:avLst/>
          </a:prstGeom>
        </p:spPr>
        <p:txBody>
          <a:bodyPr vert="horz" lIns="106674" tIns="53337" rIns="106674" bIns="53337" rtlCol="0" anchor="ctr">
            <a:normAutofit/>
          </a:bodyPr>
          <a:lstStyle/>
          <a:p>
            <a:pPr algn="ctr">
              <a:spcBef>
                <a:spcPct val="0"/>
              </a:spcBef>
              <a:defRPr/>
            </a:pPr>
            <a:r>
              <a:rPr lang="en-US" sz="2800" b="1" dirty="0" smtClean="0">
                <a:latin typeface="+mj-lt"/>
                <a:ea typeface="+mj-ea"/>
                <a:cs typeface="+mj-cs"/>
              </a:rPr>
              <a:t>Actuator Installation</a:t>
            </a:r>
            <a:endParaRPr lang="en-US" sz="2800" b="1" dirty="0">
              <a:latin typeface="+mj-lt"/>
              <a:ea typeface="+mj-ea"/>
              <a:cs typeface="+mj-cs"/>
            </a:endParaRPr>
          </a:p>
        </p:txBody>
      </p:sp>
      <p:sp>
        <p:nvSpPr>
          <p:cNvPr id="11" name="TextBox 10"/>
          <p:cNvSpPr txBox="1"/>
          <p:nvPr/>
        </p:nvSpPr>
        <p:spPr>
          <a:xfrm>
            <a:off x="2989385" y="3048000"/>
            <a:ext cx="792513" cy="430881"/>
          </a:xfrm>
          <a:prstGeom prst="rect">
            <a:avLst/>
          </a:prstGeom>
          <a:noFill/>
        </p:spPr>
        <p:txBody>
          <a:bodyPr wrap="none" lIns="106674" tIns="53337" rIns="106674" bIns="53337" rtlCol="0">
            <a:spAutoFit/>
          </a:bodyPr>
          <a:lstStyle/>
          <a:p>
            <a:r>
              <a:rPr lang="en-US" dirty="0" smtClean="0"/>
              <a:t>Fig. 3</a:t>
            </a:r>
            <a:endParaRPr lang="en-US" dirty="0"/>
          </a:p>
        </p:txBody>
      </p:sp>
      <p:graphicFrame>
        <p:nvGraphicFramePr>
          <p:cNvPr id="13" name="Object 12"/>
          <p:cNvGraphicFramePr>
            <a:graphicFrameLocks noChangeAspect="1"/>
          </p:cNvGraphicFramePr>
          <p:nvPr/>
        </p:nvGraphicFramePr>
        <p:xfrm>
          <a:off x="381000" y="609600"/>
          <a:ext cx="6145598" cy="2599765"/>
        </p:xfrm>
        <a:graphic>
          <a:graphicData uri="http://schemas.openxmlformats.org/presentationml/2006/ole">
            <mc:AlternateContent xmlns:mc="http://schemas.openxmlformats.org/markup-compatibility/2006">
              <mc:Choice xmlns:v="urn:schemas-microsoft-com:vml" Requires="v">
                <p:oleObj spid="_x0000_s25643" name="VoloViewContainer" r:id="rId5" imgW="895320" imgH="371520" progId="AutoCAD.Drawing.17">
                  <p:embed/>
                </p:oleObj>
              </mc:Choice>
              <mc:Fallback>
                <p:oleObj name="VoloViewContainer" r:id="rId5" imgW="895320" imgH="371520" progId="AutoCAD.Drawing.17">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609600"/>
                        <a:ext cx="6145598" cy="25997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Slide Number Placeholder 3"/>
          <p:cNvSpPr>
            <a:spLocks noGrp="1"/>
          </p:cNvSpPr>
          <p:nvPr>
            <p:ph type="sldNum" sz="quarter" idx="12"/>
          </p:nvPr>
        </p:nvSpPr>
        <p:spPr/>
        <p:txBody>
          <a:bodyPr/>
          <a:lstStyle/>
          <a:p>
            <a:fld id="{4BDE1191-9B7F-49F4-A5D7-C8BB13C2AA1B}" type="slidenum">
              <a:rPr lang="en-US" smtClean="0"/>
              <a:pPr/>
              <a:t>7</a:t>
            </a:fld>
            <a:endParaRPr lang="en-US" dirty="0"/>
          </a:p>
        </p:txBody>
      </p:sp>
    </p:spTree>
    <p:extLst>
      <p:ext uri="{BB962C8B-B14F-4D97-AF65-F5344CB8AC3E}">
        <p14:creationId xmlns:p14="http://schemas.microsoft.com/office/powerpoint/2010/main" val="4086530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4BDE1191-9B7F-49F4-A5D7-C8BB13C2AA1B}" type="slidenum">
              <a:rPr lang="en-US" smtClean="0"/>
              <a:pPr/>
              <a:t>8</a:t>
            </a:fld>
            <a:endParaRPr lang="en-US" dirty="0"/>
          </a:p>
        </p:txBody>
      </p:sp>
    </p:spTree>
    <p:extLst>
      <p:ext uri="{BB962C8B-B14F-4D97-AF65-F5344CB8AC3E}">
        <p14:creationId xmlns:p14="http://schemas.microsoft.com/office/powerpoint/2010/main" val="3014372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6172200" cy="914400"/>
          </a:xfrm>
        </p:spPr>
        <p:txBody>
          <a:bodyPr>
            <a:normAutofit/>
          </a:bodyPr>
          <a:lstStyle/>
          <a:p>
            <a:r>
              <a:rPr lang="en-US" sz="2800" b="1" dirty="0" smtClean="0"/>
              <a:t>Oval (SETR) Switch Wiring</a:t>
            </a:r>
            <a:endParaRPr lang="en-US" sz="2800" b="1" dirty="0"/>
          </a:p>
        </p:txBody>
      </p:sp>
      <p:sp>
        <p:nvSpPr>
          <p:cNvPr id="7" name="TextBox 6"/>
          <p:cNvSpPr txBox="1"/>
          <p:nvPr/>
        </p:nvSpPr>
        <p:spPr>
          <a:xfrm>
            <a:off x="2819400" y="4724400"/>
            <a:ext cx="792513" cy="430881"/>
          </a:xfrm>
          <a:prstGeom prst="rect">
            <a:avLst/>
          </a:prstGeom>
          <a:noFill/>
        </p:spPr>
        <p:txBody>
          <a:bodyPr wrap="none" lIns="106674" tIns="53337" rIns="106674" bIns="53337" rtlCol="0">
            <a:spAutoFit/>
          </a:bodyPr>
          <a:lstStyle/>
          <a:p>
            <a:r>
              <a:rPr lang="en-US" dirty="0" smtClean="0"/>
              <a:t>Fig. 5</a:t>
            </a:r>
            <a:endParaRPr lang="en-US" dirty="0"/>
          </a:p>
        </p:txBody>
      </p:sp>
      <p:sp>
        <p:nvSpPr>
          <p:cNvPr id="5" name="Title 1"/>
          <p:cNvSpPr txBox="1">
            <a:spLocks/>
          </p:cNvSpPr>
          <p:nvPr/>
        </p:nvSpPr>
        <p:spPr>
          <a:xfrm>
            <a:off x="304800" y="5486400"/>
            <a:ext cx="6172200" cy="457200"/>
          </a:xfrm>
          <a:prstGeom prst="rect">
            <a:avLst/>
          </a:prstGeom>
        </p:spPr>
        <p:txBody>
          <a:bodyPr vert="horz" lIns="106674" tIns="53337" rIns="106674" bIns="53337" rtlCol="0" anchor="ctr">
            <a:noAutofit/>
          </a:bodyPr>
          <a:lstStyle/>
          <a:p>
            <a:pPr algn="ctr">
              <a:spcBef>
                <a:spcPct val="0"/>
              </a:spcBef>
              <a:defRPr/>
            </a:pPr>
            <a:r>
              <a:rPr lang="en-US" sz="2800" b="1" dirty="0" smtClean="0">
                <a:latin typeface="+mj-lt"/>
                <a:ea typeface="+mj-ea"/>
                <a:cs typeface="+mj-cs"/>
              </a:rPr>
              <a:t>Oval (SETR-61) Switch Installation</a:t>
            </a:r>
            <a:endParaRPr lang="en-US" sz="2800" b="1" dirty="0">
              <a:latin typeface="+mj-lt"/>
              <a:ea typeface="+mj-ea"/>
              <a:cs typeface="+mj-cs"/>
            </a:endParaRPr>
          </a:p>
        </p:txBody>
      </p:sp>
      <p:sp>
        <p:nvSpPr>
          <p:cNvPr id="8" name="Content Placeholder 2"/>
          <p:cNvSpPr>
            <a:spLocks noGrp="1"/>
          </p:cNvSpPr>
          <p:nvPr>
            <p:ph idx="1"/>
          </p:nvPr>
        </p:nvSpPr>
        <p:spPr>
          <a:xfrm>
            <a:off x="304800" y="6096000"/>
            <a:ext cx="6172200" cy="2743200"/>
          </a:xfrm>
        </p:spPr>
        <p:txBody>
          <a:bodyPr>
            <a:normAutofit/>
          </a:bodyPr>
          <a:lstStyle/>
          <a:p>
            <a:pPr marL="266685" indent="-266685">
              <a:buFont typeface="+mj-lt"/>
              <a:buAutoNum type="arabicPeriod"/>
            </a:pPr>
            <a:r>
              <a:rPr lang="en-US" sz="1100" dirty="0" smtClean="0"/>
              <a:t>The Oval control switch has LED indicators to show tab angle. For dual station applications, an SR cable for each Oval must be used. For dual station, dual actuators per tab applications or programming information,  visit </a:t>
            </a:r>
            <a:r>
              <a:rPr lang="en-US" sz="1100" dirty="0" smtClean="0">
                <a:hlinkClick r:id="rId4"/>
              </a:rPr>
              <a:t>www.lectrotab.com</a:t>
            </a:r>
            <a:r>
              <a:rPr lang="en-US" sz="1100" dirty="0" smtClean="0"/>
              <a:t> under Products or Technical Library/Technical Manuals or Wiring Diagrams.</a:t>
            </a:r>
          </a:p>
          <a:p>
            <a:pPr marL="266685" indent="-266685">
              <a:buFont typeface="+mj-lt"/>
              <a:buAutoNum type="arabicPeriod"/>
            </a:pPr>
            <a:r>
              <a:rPr lang="en-US" sz="1100" dirty="0" smtClean="0"/>
              <a:t>If the W4-** cable is used to connect the switch to actuators, route the cut cable end from the Oval switch to the transom terminal strip. The push-on terminal end of the 20’ (6.1m), 4-conductor, 14 AWG (2.08mm sq.) cable  connects to the Oval switch (KA Kits), or route the longer 23’ (7m) actuator cable directly to the Oval switch (XKA Kits). Connect cable to switch as shown in Fig.5. </a:t>
            </a:r>
          </a:p>
          <a:p>
            <a:pPr marL="266685" indent="-266685">
              <a:buFont typeface="+mj-lt"/>
              <a:buAutoNum type="arabicPeriod"/>
            </a:pPr>
            <a:r>
              <a:rPr lang="en-US" sz="1100" dirty="0" smtClean="0"/>
              <a:t>Connect a fused 12vdc or 24vdc power source as shown in Fig 5. </a:t>
            </a:r>
            <a:r>
              <a:rPr lang="en-US" sz="1100" b="1" dirty="0" smtClean="0"/>
              <a:t>Power source voltage must match the actuator voltage. </a:t>
            </a:r>
            <a:r>
              <a:rPr lang="en-US" sz="1100" dirty="0" smtClean="0"/>
              <a:t>The </a:t>
            </a:r>
            <a:r>
              <a:rPr lang="en-US" sz="1100" b="1" dirty="0" smtClean="0"/>
              <a:t>AUX </a:t>
            </a:r>
            <a:r>
              <a:rPr lang="en-US" sz="1100" dirty="0" smtClean="0"/>
              <a:t>terminal on the Oval control </a:t>
            </a:r>
            <a:r>
              <a:rPr lang="en-US" sz="1100" b="1" dirty="0" smtClean="0"/>
              <a:t>MUST</a:t>
            </a:r>
            <a:r>
              <a:rPr lang="en-US" sz="1100" dirty="0" smtClean="0"/>
              <a:t> be connected to a switched +12 or 24vdc source such as an ignition key switch or auxiliary panel switch. When the key switch is turned off, the tabs automatically retract.</a:t>
            </a:r>
            <a:endParaRPr lang="en-US" sz="1100" b="1" dirty="0" smtClean="0"/>
          </a:p>
          <a:p>
            <a:pPr marL="266685" indent="-266685">
              <a:buFont typeface="+mj-lt"/>
              <a:buAutoNum type="arabicPeriod"/>
            </a:pPr>
            <a:r>
              <a:rPr lang="en-US" sz="1100" dirty="0" smtClean="0"/>
              <a:t>The cut out dimension to mount the Oval switch is 2” (51mm) diameter. The switch panel is mounted with bracket and nuts provided.</a:t>
            </a:r>
          </a:p>
          <a:p>
            <a:pPr marL="0" indent="0">
              <a:buNone/>
            </a:pPr>
            <a:endParaRPr lang="en-US" sz="1400" dirty="0"/>
          </a:p>
          <a:p>
            <a:pPr marL="0" indent="0">
              <a:buNone/>
            </a:pPr>
            <a:endParaRPr lang="en-US" sz="1400" dirty="0" smtClean="0"/>
          </a:p>
          <a:p>
            <a:pPr marL="0" indent="0">
              <a:buNone/>
            </a:pPr>
            <a:endParaRPr lang="en-US" dirty="0"/>
          </a:p>
        </p:txBody>
      </p:sp>
      <p:sp>
        <p:nvSpPr>
          <p:cNvPr id="3" name="Slide Number Placeholder 2"/>
          <p:cNvSpPr>
            <a:spLocks noGrp="1"/>
          </p:cNvSpPr>
          <p:nvPr>
            <p:ph type="sldNum" sz="quarter" idx="12"/>
          </p:nvPr>
        </p:nvSpPr>
        <p:spPr/>
        <p:txBody>
          <a:bodyPr/>
          <a:lstStyle/>
          <a:p>
            <a:fld id="{4BDE1191-9B7F-49F4-A5D7-C8BB13C2AA1B}" type="slidenum">
              <a:rPr lang="en-US" smtClean="0"/>
              <a:pPr/>
              <a:t>9</a:t>
            </a:fld>
            <a:endParaRPr lang="en-US" dirty="0"/>
          </a:p>
        </p:txBody>
      </p:sp>
      <p:graphicFrame>
        <p:nvGraphicFramePr>
          <p:cNvPr id="11" name="Object 10"/>
          <p:cNvGraphicFramePr>
            <a:graphicFrameLocks noChangeAspect="1"/>
          </p:cNvGraphicFramePr>
          <p:nvPr>
            <p:extLst>
              <p:ext uri="{D42A27DB-BD31-4B8C-83A1-F6EECF244321}">
                <p14:modId xmlns:p14="http://schemas.microsoft.com/office/powerpoint/2010/main" val="1957672933"/>
              </p:ext>
            </p:extLst>
          </p:nvPr>
        </p:nvGraphicFramePr>
        <p:xfrm>
          <a:off x="-384019" y="990600"/>
          <a:ext cx="8628463" cy="4038600"/>
        </p:xfrm>
        <a:graphic>
          <a:graphicData uri="http://schemas.openxmlformats.org/presentationml/2006/ole">
            <mc:AlternateContent xmlns:mc="http://schemas.openxmlformats.org/markup-compatibility/2006">
              <mc:Choice xmlns:v="urn:schemas-microsoft-com:vml" Requires="v">
                <p:oleObj spid="_x0000_s34824" name="VoloViewContainer" r:id="rId5" imgW="12620520" imgH="5905440" progId="AutoCAD.Drawing.17">
                  <p:embed/>
                </p:oleObj>
              </mc:Choice>
              <mc:Fallback>
                <p:oleObj name="VoloViewContainer" r:id="rId5" imgW="12620520" imgH="5905440" progId="AutoCAD.Drawing.17">
                  <p:embed/>
                  <p:pic>
                    <p:nvPicPr>
                      <p:cNvPr id="0" name=""/>
                      <p:cNvPicPr/>
                      <p:nvPr/>
                    </p:nvPicPr>
                    <p:blipFill>
                      <a:blip r:embed="rId6"/>
                      <a:stretch>
                        <a:fillRect/>
                      </a:stretch>
                    </p:blipFill>
                    <p:spPr>
                      <a:xfrm>
                        <a:off x="-384019" y="990600"/>
                        <a:ext cx="8628463" cy="4038600"/>
                      </a:xfrm>
                      <a:prstGeom prst="rect">
                        <a:avLst/>
                      </a:prstGeom>
                    </p:spPr>
                  </p:pic>
                </p:oleObj>
              </mc:Fallback>
            </mc:AlternateContent>
          </a:graphicData>
        </a:graphic>
      </p:graphicFrame>
    </p:spTree>
    <p:extLst>
      <p:ext uri="{BB962C8B-B14F-4D97-AF65-F5344CB8AC3E}">
        <p14:creationId xmlns:p14="http://schemas.microsoft.com/office/powerpoint/2010/main" val="4186269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3471</TotalTime>
  <Words>3778</Words>
  <Application>Microsoft Office PowerPoint</Application>
  <PresentationFormat>Letter Paper (8.5x11 in)</PresentationFormat>
  <Paragraphs>237</Paragraphs>
  <Slides>12</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VoloViewContainer</vt:lpstr>
      <vt:lpstr>Operation and Installation Manual</vt:lpstr>
      <vt:lpstr>Table of Contents</vt:lpstr>
      <vt:lpstr>Introduction</vt:lpstr>
      <vt:lpstr>How Do Trim Tabs Work</vt:lpstr>
      <vt:lpstr>Tab Plate Installation</vt:lpstr>
      <vt:lpstr>Actuator Installation</vt:lpstr>
      <vt:lpstr>Actuator Wiring</vt:lpstr>
      <vt:lpstr>PowerPoint Presentation</vt:lpstr>
      <vt:lpstr>Oval (SETR) Switch Wiring</vt:lpstr>
      <vt:lpstr>Operation</vt:lpstr>
      <vt:lpstr>Troubleshooting</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 and Installation Manual</dc:title>
  <dc:creator>Dan</dc:creator>
  <cp:lastModifiedBy>Dan</cp:lastModifiedBy>
  <cp:revision>82</cp:revision>
  <cp:lastPrinted>2012-03-02T20:30:39Z</cp:lastPrinted>
  <dcterms:created xsi:type="dcterms:W3CDTF">2011-10-30T14:08:38Z</dcterms:created>
  <dcterms:modified xsi:type="dcterms:W3CDTF">2015-12-29T15:14:16Z</dcterms:modified>
</cp:coreProperties>
</file>