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2" r:id="rId7"/>
    <p:sldId id="261" r:id="rId8"/>
    <p:sldId id="263" r:id="rId9"/>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13763" cy="465455"/>
          </a:xfrm>
          <a:prstGeom prst="rect">
            <a:avLst/>
          </a:prstGeom>
        </p:spPr>
        <p:txBody>
          <a:bodyPr vert="horz" lIns="92920" tIns="46461" rIns="92920" bIns="46461" rtlCol="0"/>
          <a:lstStyle>
            <a:lvl1pPr algn="l">
              <a:defRPr sz="1200"/>
            </a:lvl1pPr>
          </a:lstStyle>
          <a:p>
            <a:endParaRPr lang="en-US" dirty="0"/>
          </a:p>
        </p:txBody>
      </p:sp>
      <p:sp>
        <p:nvSpPr>
          <p:cNvPr id="3" name="Date Placeholder 2"/>
          <p:cNvSpPr>
            <a:spLocks noGrp="1"/>
          </p:cNvSpPr>
          <p:nvPr>
            <p:ph type="dt" idx="1"/>
          </p:nvPr>
        </p:nvSpPr>
        <p:spPr>
          <a:xfrm>
            <a:off x="3939465" y="2"/>
            <a:ext cx="3013763" cy="465455"/>
          </a:xfrm>
          <a:prstGeom prst="rect">
            <a:avLst/>
          </a:prstGeom>
        </p:spPr>
        <p:txBody>
          <a:bodyPr vert="horz" lIns="92920" tIns="46461" rIns="92920" bIns="46461" rtlCol="0"/>
          <a:lstStyle>
            <a:lvl1pPr algn="r">
              <a:defRPr sz="1200"/>
            </a:lvl1pPr>
          </a:lstStyle>
          <a:p>
            <a:fld id="{CCD40771-2640-49C4-BD78-4E7C465BF446}" type="datetimeFigureOut">
              <a:rPr lang="en-US" smtClean="0"/>
              <a:pPr/>
              <a:t>3/7/2012</a:t>
            </a:fld>
            <a:endParaRPr lang="en-US" dirty="0"/>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20" tIns="46461" rIns="92920" bIns="46461" rtlCol="0" anchor="ctr"/>
          <a:lstStyle/>
          <a:p>
            <a:endParaRPr lang="en-US" dirty="0"/>
          </a:p>
        </p:txBody>
      </p:sp>
      <p:sp>
        <p:nvSpPr>
          <p:cNvPr id="5" name="Notes Placeholder 4"/>
          <p:cNvSpPr>
            <a:spLocks noGrp="1"/>
          </p:cNvSpPr>
          <p:nvPr>
            <p:ph type="body" sz="quarter" idx="3"/>
          </p:nvPr>
        </p:nvSpPr>
        <p:spPr>
          <a:xfrm>
            <a:off x="695484" y="4421823"/>
            <a:ext cx="5563870" cy="4189095"/>
          </a:xfrm>
          <a:prstGeom prst="rect">
            <a:avLst/>
          </a:prstGeom>
        </p:spPr>
        <p:txBody>
          <a:bodyPr vert="horz" lIns="92920" tIns="46461" rIns="92920" bIns="4646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2"/>
            <a:ext cx="3013763" cy="465455"/>
          </a:xfrm>
          <a:prstGeom prst="rect">
            <a:avLst/>
          </a:prstGeom>
        </p:spPr>
        <p:txBody>
          <a:bodyPr vert="horz" lIns="92920" tIns="46461" rIns="92920" bIns="46461"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9465" y="8842032"/>
            <a:ext cx="3013763" cy="465455"/>
          </a:xfrm>
          <a:prstGeom prst="rect">
            <a:avLst/>
          </a:prstGeom>
        </p:spPr>
        <p:txBody>
          <a:bodyPr vert="horz" lIns="92920" tIns="46461" rIns="92920" bIns="46461" rtlCol="0" anchor="b"/>
          <a:lstStyle>
            <a:lvl1pPr algn="r">
              <a:defRPr sz="1200"/>
            </a:lvl1pPr>
          </a:lstStyle>
          <a:p>
            <a:fld id="{B877CD45-F689-4FB5-AAC5-492A56D11666}" type="slidenum">
              <a:rPr lang="en-US" smtClean="0"/>
              <a:pPr/>
              <a:t>‹#›</a:t>
            </a:fld>
            <a:endParaRPr lang="en-US" dirty="0"/>
          </a:p>
        </p:txBody>
      </p:sp>
    </p:spTree>
    <p:extLst>
      <p:ext uri="{BB962C8B-B14F-4D97-AF65-F5344CB8AC3E}">
        <p14:creationId xmlns:p14="http://schemas.microsoft.com/office/powerpoint/2010/main" val="12440780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877CD45-F689-4FB5-AAC5-492A56D11666}"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877CD45-F689-4FB5-AAC5-492A56D11666}"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877CD45-F689-4FB5-AAC5-492A56D11666}"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877CD45-F689-4FB5-AAC5-492A56D11666}"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877CD45-F689-4FB5-AAC5-492A56D11666}"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877CD45-F689-4FB5-AAC5-492A56D11666}"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877CD45-F689-4FB5-AAC5-492A56D11666}"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877CD45-F689-4FB5-AAC5-492A56D11666}" type="slidenum">
              <a:rPr lang="en-US" smtClean="0"/>
              <a:pPr/>
              <a:t>8</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E95CE5A-BC60-4A1B-B43F-AB418CC29CBC}" type="datetime1">
              <a:rPr lang="en-US" smtClean="0"/>
              <a:pPr/>
              <a:t>3/7/2012</a:t>
            </a:fld>
            <a:endParaRPr lang="en-US" dirty="0"/>
          </a:p>
        </p:txBody>
      </p:sp>
      <p:sp>
        <p:nvSpPr>
          <p:cNvPr id="5" name="Footer Placeholder 4"/>
          <p:cNvSpPr>
            <a:spLocks noGrp="1"/>
          </p:cNvSpPr>
          <p:nvPr>
            <p:ph type="ftr" sz="quarter" idx="11"/>
          </p:nvPr>
        </p:nvSpPr>
        <p:spPr/>
        <p:txBody>
          <a:bodyPr/>
          <a:lstStyle/>
          <a:p>
            <a:r>
              <a:rPr lang="en-US" dirty="0" smtClean="0"/>
              <a:t>Linear Devices Corp, 8790 Park Central Drive, Richmond, VA 23227</a:t>
            </a:r>
            <a:endParaRPr lang="en-US" dirty="0"/>
          </a:p>
        </p:txBody>
      </p:sp>
      <p:sp>
        <p:nvSpPr>
          <p:cNvPr id="6" name="Slide Number Placeholder 5"/>
          <p:cNvSpPr>
            <a:spLocks noGrp="1"/>
          </p:cNvSpPr>
          <p:nvPr>
            <p:ph type="sldNum" sz="quarter" idx="12"/>
          </p:nvPr>
        </p:nvSpPr>
        <p:spPr/>
        <p:txBody>
          <a:bodyPr/>
          <a:lstStyle/>
          <a:p>
            <a:fld id="{A2D2E59C-4CBD-4430-87DB-03D7CC97F34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2DC68C-CCE5-4B7C-92A2-E701D616B19C}" type="datetime1">
              <a:rPr lang="en-US" smtClean="0"/>
              <a:pPr/>
              <a:t>3/7/2012</a:t>
            </a:fld>
            <a:endParaRPr lang="en-US" dirty="0"/>
          </a:p>
        </p:txBody>
      </p:sp>
      <p:sp>
        <p:nvSpPr>
          <p:cNvPr id="5" name="Footer Placeholder 4"/>
          <p:cNvSpPr>
            <a:spLocks noGrp="1"/>
          </p:cNvSpPr>
          <p:nvPr>
            <p:ph type="ftr" sz="quarter" idx="11"/>
          </p:nvPr>
        </p:nvSpPr>
        <p:spPr/>
        <p:txBody>
          <a:bodyPr/>
          <a:lstStyle/>
          <a:p>
            <a:r>
              <a:rPr lang="en-US" dirty="0" smtClean="0"/>
              <a:t>Linear Devices Corp, 8790 Park Central Drive, Richmond, VA 23227</a:t>
            </a:r>
            <a:endParaRPr lang="en-US" dirty="0"/>
          </a:p>
        </p:txBody>
      </p:sp>
      <p:sp>
        <p:nvSpPr>
          <p:cNvPr id="6" name="Slide Number Placeholder 5"/>
          <p:cNvSpPr>
            <a:spLocks noGrp="1"/>
          </p:cNvSpPr>
          <p:nvPr>
            <p:ph type="sldNum" sz="quarter" idx="12"/>
          </p:nvPr>
        </p:nvSpPr>
        <p:spPr/>
        <p:txBody>
          <a:bodyPr/>
          <a:lstStyle/>
          <a:p>
            <a:fld id="{A2D2E59C-4CBD-4430-87DB-03D7CC97F34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A40955-14FF-4BA8-BC70-6666706E0F18}" type="datetime1">
              <a:rPr lang="en-US" smtClean="0"/>
              <a:pPr/>
              <a:t>3/7/2012</a:t>
            </a:fld>
            <a:endParaRPr lang="en-US" dirty="0"/>
          </a:p>
        </p:txBody>
      </p:sp>
      <p:sp>
        <p:nvSpPr>
          <p:cNvPr id="5" name="Footer Placeholder 4"/>
          <p:cNvSpPr>
            <a:spLocks noGrp="1"/>
          </p:cNvSpPr>
          <p:nvPr>
            <p:ph type="ftr" sz="quarter" idx="11"/>
          </p:nvPr>
        </p:nvSpPr>
        <p:spPr/>
        <p:txBody>
          <a:bodyPr/>
          <a:lstStyle/>
          <a:p>
            <a:r>
              <a:rPr lang="en-US" dirty="0" smtClean="0"/>
              <a:t>Linear Devices Corp, 8790 Park Central Drive, Richmond, VA 23227</a:t>
            </a:r>
            <a:endParaRPr lang="en-US" dirty="0"/>
          </a:p>
        </p:txBody>
      </p:sp>
      <p:sp>
        <p:nvSpPr>
          <p:cNvPr id="6" name="Slide Number Placeholder 5"/>
          <p:cNvSpPr>
            <a:spLocks noGrp="1"/>
          </p:cNvSpPr>
          <p:nvPr>
            <p:ph type="sldNum" sz="quarter" idx="12"/>
          </p:nvPr>
        </p:nvSpPr>
        <p:spPr/>
        <p:txBody>
          <a:bodyPr/>
          <a:lstStyle/>
          <a:p>
            <a:fld id="{A2D2E59C-4CBD-4430-87DB-03D7CC97F34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3FFC47-501E-4432-9CE7-5B2F47B364C4}" type="datetime1">
              <a:rPr lang="en-US" smtClean="0"/>
              <a:pPr/>
              <a:t>3/7/2012</a:t>
            </a:fld>
            <a:endParaRPr lang="en-US" dirty="0"/>
          </a:p>
        </p:txBody>
      </p:sp>
      <p:sp>
        <p:nvSpPr>
          <p:cNvPr id="5" name="Footer Placeholder 4"/>
          <p:cNvSpPr>
            <a:spLocks noGrp="1"/>
          </p:cNvSpPr>
          <p:nvPr>
            <p:ph type="ftr" sz="quarter" idx="11"/>
          </p:nvPr>
        </p:nvSpPr>
        <p:spPr/>
        <p:txBody>
          <a:bodyPr/>
          <a:lstStyle/>
          <a:p>
            <a:r>
              <a:rPr lang="en-US" dirty="0" smtClean="0"/>
              <a:t>Linear Devices Corp, 8790 Park Central Drive, Richmond, VA 23227</a:t>
            </a:r>
            <a:endParaRPr lang="en-US" dirty="0"/>
          </a:p>
        </p:txBody>
      </p:sp>
      <p:sp>
        <p:nvSpPr>
          <p:cNvPr id="6" name="Slide Number Placeholder 5"/>
          <p:cNvSpPr>
            <a:spLocks noGrp="1"/>
          </p:cNvSpPr>
          <p:nvPr>
            <p:ph type="sldNum" sz="quarter" idx="12"/>
          </p:nvPr>
        </p:nvSpPr>
        <p:spPr/>
        <p:txBody>
          <a:bodyPr/>
          <a:lstStyle/>
          <a:p>
            <a:fld id="{A2D2E59C-4CBD-4430-87DB-03D7CC97F349}"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4406A7-5D24-4AD0-ACED-639343042E09}" type="datetime1">
              <a:rPr lang="en-US" smtClean="0"/>
              <a:pPr/>
              <a:t>3/7/2012</a:t>
            </a:fld>
            <a:endParaRPr lang="en-US" dirty="0"/>
          </a:p>
        </p:txBody>
      </p:sp>
      <p:sp>
        <p:nvSpPr>
          <p:cNvPr id="5" name="Footer Placeholder 4"/>
          <p:cNvSpPr>
            <a:spLocks noGrp="1"/>
          </p:cNvSpPr>
          <p:nvPr>
            <p:ph type="ftr" sz="quarter" idx="11"/>
          </p:nvPr>
        </p:nvSpPr>
        <p:spPr/>
        <p:txBody>
          <a:bodyPr/>
          <a:lstStyle/>
          <a:p>
            <a:r>
              <a:rPr lang="en-US" dirty="0" smtClean="0"/>
              <a:t>Linear Devices Corp, 8790 Park Central Drive, Richmond, VA 23227</a:t>
            </a:r>
            <a:endParaRPr lang="en-US" dirty="0"/>
          </a:p>
        </p:txBody>
      </p:sp>
      <p:sp>
        <p:nvSpPr>
          <p:cNvPr id="6" name="Slide Number Placeholder 5"/>
          <p:cNvSpPr>
            <a:spLocks noGrp="1"/>
          </p:cNvSpPr>
          <p:nvPr>
            <p:ph type="sldNum" sz="quarter" idx="12"/>
          </p:nvPr>
        </p:nvSpPr>
        <p:spPr/>
        <p:txBody>
          <a:bodyPr/>
          <a:lstStyle/>
          <a:p>
            <a:fld id="{A2D2E59C-4CBD-4430-87DB-03D7CC97F349}"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3AF24F1-5FA5-46EE-86D8-3328A607900E}" type="datetime1">
              <a:rPr lang="en-US" smtClean="0"/>
              <a:pPr/>
              <a:t>3/7/2012</a:t>
            </a:fld>
            <a:endParaRPr lang="en-US" dirty="0"/>
          </a:p>
        </p:txBody>
      </p:sp>
      <p:sp>
        <p:nvSpPr>
          <p:cNvPr id="6" name="Footer Placeholder 5"/>
          <p:cNvSpPr>
            <a:spLocks noGrp="1"/>
          </p:cNvSpPr>
          <p:nvPr>
            <p:ph type="ftr" sz="quarter" idx="11"/>
          </p:nvPr>
        </p:nvSpPr>
        <p:spPr/>
        <p:txBody>
          <a:bodyPr/>
          <a:lstStyle/>
          <a:p>
            <a:r>
              <a:rPr lang="en-US" dirty="0" smtClean="0"/>
              <a:t>Linear Devices Corp, 8790 Park Central Drive, Richmond, VA 23227</a:t>
            </a:r>
            <a:endParaRPr lang="en-US" dirty="0"/>
          </a:p>
        </p:txBody>
      </p:sp>
      <p:sp>
        <p:nvSpPr>
          <p:cNvPr id="7" name="Slide Number Placeholder 6"/>
          <p:cNvSpPr>
            <a:spLocks noGrp="1"/>
          </p:cNvSpPr>
          <p:nvPr>
            <p:ph type="sldNum" sz="quarter" idx="12"/>
          </p:nvPr>
        </p:nvSpPr>
        <p:spPr/>
        <p:txBody>
          <a:bodyPr/>
          <a:lstStyle/>
          <a:p>
            <a:fld id="{A2D2E59C-4CBD-4430-87DB-03D7CC97F349}"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B9EE2AE-CB8D-44E9-B381-05CA8AB010C4}" type="datetime1">
              <a:rPr lang="en-US" smtClean="0"/>
              <a:pPr/>
              <a:t>3/7/2012</a:t>
            </a:fld>
            <a:endParaRPr lang="en-US" dirty="0"/>
          </a:p>
        </p:txBody>
      </p:sp>
      <p:sp>
        <p:nvSpPr>
          <p:cNvPr id="8" name="Footer Placeholder 7"/>
          <p:cNvSpPr>
            <a:spLocks noGrp="1"/>
          </p:cNvSpPr>
          <p:nvPr>
            <p:ph type="ftr" sz="quarter" idx="11"/>
          </p:nvPr>
        </p:nvSpPr>
        <p:spPr/>
        <p:txBody>
          <a:bodyPr/>
          <a:lstStyle/>
          <a:p>
            <a:r>
              <a:rPr lang="en-US" dirty="0" smtClean="0"/>
              <a:t>Linear Devices Corp, 8790 Park Central Drive, Richmond, VA 23227</a:t>
            </a:r>
            <a:endParaRPr lang="en-US" dirty="0"/>
          </a:p>
        </p:txBody>
      </p:sp>
      <p:sp>
        <p:nvSpPr>
          <p:cNvPr id="9" name="Slide Number Placeholder 8"/>
          <p:cNvSpPr>
            <a:spLocks noGrp="1"/>
          </p:cNvSpPr>
          <p:nvPr>
            <p:ph type="sldNum" sz="quarter" idx="12"/>
          </p:nvPr>
        </p:nvSpPr>
        <p:spPr/>
        <p:txBody>
          <a:bodyPr/>
          <a:lstStyle/>
          <a:p>
            <a:fld id="{A2D2E59C-4CBD-4430-87DB-03D7CC97F34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1FE77DD-B002-4C06-80B9-EA89F8A5C2AE}" type="datetime1">
              <a:rPr lang="en-US" smtClean="0"/>
              <a:pPr/>
              <a:t>3/7/2012</a:t>
            </a:fld>
            <a:endParaRPr lang="en-US" dirty="0"/>
          </a:p>
        </p:txBody>
      </p:sp>
      <p:sp>
        <p:nvSpPr>
          <p:cNvPr id="4" name="Footer Placeholder 3"/>
          <p:cNvSpPr>
            <a:spLocks noGrp="1"/>
          </p:cNvSpPr>
          <p:nvPr>
            <p:ph type="ftr" sz="quarter" idx="11"/>
          </p:nvPr>
        </p:nvSpPr>
        <p:spPr/>
        <p:txBody>
          <a:bodyPr/>
          <a:lstStyle/>
          <a:p>
            <a:r>
              <a:rPr lang="en-US" dirty="0" smtClean="0"/>
              <a:t>Linear Devices Corp, 8790 Park Central Drive, Richmond, VA 23227</a:t>
            </a:r>
            <a:endParaRPr lang="en-US" dirty="0"/>
          </a:p>
        </p:txBody>
      </p:sp>
      <p:sp>
        <p:nvSpPr>
          <p:cNvPr id="5" name="Slide Number Placeholder 4"/>
          <p:cNvSpPr>
            <a:spLocks noGrp="1"/>
          </p:cNvSpPr>
          <p:nvPr>
            <p:ph type="sldNum" sz="quarter" idx="12"/>
          </p:nvPr>
        </p:nvSpPr>
        <p:spPr/>
        <p:txBody>
          <a:bodyPr/>
          <a:lstStyle/>
          <a:p>
            <a:fld id="{A2D2E59C-4CBD-4430-87DB-03D7CC97F34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ACED5D-9F13-423C-9BBD-512B7003E9CE}" type="datetime1">
              <a:rPr lang="en-US" smtClean="0"/>
              <a:pPr/>
              <a:t>3/7/2012</a:t>
            </a:fld>
            <a:endParaRPr lang="en-US" dirty="0"/>
          </a:p>
        </p:txBody>
      </p:sp>
      <p:sp>
        <p:nvSpPr>
          <p:cNvPr id="3" name="Footer Placeholder 2"/>
          <p:cNvSpPr>
            <a:spLocks noGrp="1"/>
          </p:cNvSpPr>
          <p:nvPr>
            <p:ph type="ftr" sz="quarter" idx="11"/>
          </p:nvPr>
        </p:nvSpPr>
        <p:spPr/>
        <p:txBody>
          <a:bodyPr/>
          <a:lstStyle/>
          <a:p>
            <a:r>
              <a:rPr lang="en-US" dirty="0" smtClean="0"/>
              <a:t>Linear Devices Corp, 8790 Park Central Drive, Richmond, VA 23227</a:t>
            </a:r>
            <a:endParaRPr lang="en-US" dirty="0"/>
          </a:p>
        </p:txBody>
      </p:sp>
      <p:sp>
        <p:nvSpPr>
          <p:cNvPr id="4" name="Slide Number Placeholder 3"/>
          <p:cNvSpPr>
            <a:spLocks noGrp="1"/>
          </p:cNvSpPr>
          <p:nvPr>
            <p:ph type="sldNum" sz="quarter" idx="12"/>
          </p:nvPr>
        </p:nvSpPr>
        <p:spPr/>
        <p:txBody>
          <a:bodyPr/>
          <a:lstStyle/>
          <a:p>
            <a:fld id="{A2D2E59C-4CBD-4430-87DB-03D7CC97F34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B601E0-8794-4099-B770-409983370849}" type="datetime1">
              <a:rPr lang="en-US" smtClean="0"/>
              <a:pPr/>
              <a:t>3/7/2012</a:t>
            </a:fld>
            <a:endParaRPr lang="en-US" dirty="0"/>
          </a:p>
        </p:txBody>
      </p:sp>
      <p:sp>
        <p:nvSpPr>
          <p:cNvPr id="6" name="Footer Placeholder 5"/>
          <p:cNvSpPr>
            <a:spLocks noGrp="1"/>
          </p:cNvSpPr>
          <p:nvPr>
            <p:ph type="ftr" sz="quarter" idx="11"/>
          </p:nvPr>
        </p:nvSpPr>
        <p:spPr/>
        <p:txBody>
          <a:bodyPr/>
          <a:lstStyle/>
          <a:p>
            <a:r>
              <a:rPr lang="en-US" dirty="0" smtClean="0"/>
              <a:t>Linear Devices Corp, 8790 Park Central Drive, Richmond, VA 23227</a:t>
            </a:r>
            <a:endParaRPr lang="en-US" dirty="0"/>
          </a:p>
        </p:txBody>
      </p:sp>
      <p:sp>
        <p:nvSpPr>
          <p:cNvPr id="7" name="Slide Number Placeholder 6"/>
          <p:cNvSpPr>
            <a:spLocks noGrp="1"/>
          </p:cNvSpPr>
          <p:nvPr>
            <p:ph type="sldNum" sz="quarter" idx="12"/>
          </p:nvPr>
        </p:nvSpPr>
        <p:spPr/>
        <p:txBody>
          <a:bodyPr/>
          <a:lstStyle/>
          <a:p>
            <a:fld id="{A2D2E59C-4CBD-4430-87DB-03D7CC97F34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178703-BC28-46B1-BFBD-3AD958E9E5E4}" type="datetime1">
              <a:rPr lang="en-US" smtClean="0"/>
              <a:pPr/>
              <a:t>3/7/2012</a:t>
            </a:fld>
            <a:endParaRPr lang="en-US" dirty="0"/>
          </a:p>
        </p:txBody>
      </p:sp>
      <p:sp>
        <p:nvSpPr>
          <p:cNvPr id="6" name="Footer Placeholder 5"/>
          <p:cNvSpPr>
            <a:spLocks noGrp="1"/>
          </p:cNvSpPr>
          <p:nvPr>
            <p:ph type="ftr" sz="quarter" idx="11"/>
          </p:nvPr>
        </p:nvSpPr>
        <p:spPr/>
        <p:txBody>
          <a:bodyPr/>
          <a:lstStyle/>
          <a:p>
            <a:r>
              <a:rPr lang="en-US" dirty="0" smtClean="0"/>
              <a:t>Linear Devices Corp, 8790 Park Central Drive, Richmond, VA 23227</a:t>
            </a:r>
            <a:endParaRPr lang="en-US" dirty="0"/>
          </a:p>
        </p:txBody>
      </p:sp>
      <p:sp>
        <p:nvSpPr>
          <p:cNvPr id="7" name="Slide Number Placeholder 6"/>
          <p:cNvSpPr>
            <a:spLocks noGrp="1"/>
          </p:cNvSpPr>
          <p:nvPr>
            <p:ph type="sldNum" sz="quarter" idx="12"/>
          </p:nvPr>
        </p:nvSpPr>
        <p:spPr/>
        <p:txBody>
          <a:bodyPr/>
          <a:lstStyle/>
          <a:p>
            <a:fld id="{A2D2E59C-4CBD-4430-87DB-03D7CC97F349}"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BE3832-4384-4259-9F7D-4030918B0B20}" type="datetime1">
              <a:rPr lang="en-US" smtClean="0"/>
              <a:pPr/>
              <a:t>3/7/2012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Linear Devices Corp, 8790 Park Central Drive, Richmond, VA 23227</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D2E59C-4CBD-4430-87DB-03D7CC97F349}"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9.wmf"/><Relationship Id="rId5" Type="http://schemas.openxmlformats.org/officeDocument/2006/relationships/oleObject" Target="../embeddings/oleObject1.bin"/><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1.wmf"/><Relationship Id="rId5" Type="http://schemas.openxmlformats.org/officeDocument/2006/relationships/oleObject" Target="../embeddings/oleObject2.bin"/><Relationship Id="rId4" Type="http://schemas.openxmlformats.org/officeDocument/2006/relationships/image" Target="../media/image12.jpe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3.wmf"/><Relationship Id="rId5" Type="http://schemas.openxmlformats.org/officeDocument/2006/relationships/oleObject" Target="../embeddings/oleObject3.bin"/><Relationship Id="rId4" Type="http://schemas.openxmlformats.org/officeDocument/2006/relationships/image" Target="../media/image1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5000" y="762000"/>
            <a:ext cx="6019800" cy="1143000"/>
          </a:xfrm>
        </p:spPr>
        <p:txBody>
          <a:bodyPr>
            <a:normAutofit fontScale="90000"/>
          </a:bodyPr>
          <a:lstStyle/>
          <a:p>
            <a:r>
              <a:rPr lang="en-US" sz="3600" b="1" dirty="0" smtClean="0">
                <a:latin typeface="Times New Roman" pitchFamily="18" charset="0"/>
                <a:cs typeface="Times New Roman" pitchFamily="18" charset="0"/>
              </a:rPr>
              <a:t>Lectrotab Retrofit Instructions</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 </a:t>
            </a:r>
            <a:r>
              <a:rPr lang="en-US" sz="2700" b="1" dirty="0" smtClean="0">
                <a:latin typeface="Times New Roman" pitchFamily="18" charset="0"/>
                <a:cs typeface="Times New Roman" pitchFamily="18" charset="0"/>
              </a:rPr>
              <a:t>(Replacing Bennett  Standard System)</a:t>
            </a:r>
            <a:endParaRPr lang="en-US" sz="2700" b="1" dirty="0">
              <a:latin typeface="Times New Roman" pitchFamily="18" charset="0"/>
              <a:cs typeface="Times New Roman" pitchFamily="18" charset="0"/>
            </a:endParaRPr>
          </a:p>
        </p:txBody>
      </p:sp>
      <p:sp>
        <p:nvSpPr>
          <p:cNvPr id="14" name="TextBox 13"/>
          <p:cNvSpPr txBox="1"/>
          <p:nvPr/>
        </p:nvSpPr>
        <p:spPr>
          <a:xfrm>
            <a:off x="1295400" y="5715000"/>
            <a:ext cx="2438400" cy="646331"/>
          </a:xfrm>
          <a:prstGeom prst="rect">
            <a:avLst/>
          </a:prstGeom>
          <a:noFill/>
        </p:spPr>
        <p:txBody>
          <a:bodyPr wrap="square" rtlCol="0">
            <a:spAutoFit/>
          </a:bodyPr>
          <a:lstStyle/>
          <a:p>
            <a:r>
              <a:rPr lang="en-US" b="1" dirty="0" smtClean="0"/>
              <a:t>Standard Bennett Actuator (A1101A)</a:t>
            </a:r>
            <a:endParaRPr lang="en-US" b="1" dirty="0"/>
          </a:p>
        </p:txBody>
      </p:sp>
      <p:sp>
        <p:nvSpPr>
          <p:cNvPr id="35" name="Footer Placeholder 34"/>
          <p:cNvSpPr>
            <a:spLocks noGrp="1"/>
          </p:cNvSpPr>
          <p:nvPr>
            <p:ph type="ftr" sz="quarter" idx="11"/>
          </p:nvPr>
        </p:nvSpPr>
        <p:spPr>
          <a:xfrm>
            <a:off x="1371600" y="6248400"/>
            <a:ext cx="6400800" cy="609600"/>
          </a:xfrm>
        </p:spPr>
        <p:txBody>
          <a:bodyPr/>
          <a:lstStyle/>
          <a:p>
            <a:r>
              <a:rPr lang="en-US" dirty="0" smtClean="0"/>
              <a:t>Linear Devices Corp, 8790 Park Central Drive, Richmond, VA 23227</a:t>
            </a:r>
          </a:p>
          <a:p>
            <a:r>
              <a:rPr lang="en-US" dirty="0" smtClean="0"/>
              <a:t>Ph: 804-261-3888, Fax: 804-264-3070, www.lectrotab.com</a:t>
            </a:r>
            <a:endParaRPr lang="en-US" dirty="0"/>
          </a:p>
        </p:txBody>
      </p:sp>
      <p:pic>
        <p:nvPicPr>
          <p:cNvPr id="13" name="Picture 12" descr="Lectrotab Bennett Retrofit 001.jpg"/>
          <p:cNvPicPr>
            <a:picLocks noChangeAspect="1"/>
          </p:cNvPicPr>
          <p:nvPr/>
        </p:nvPicPr>
        <p:blipFill>
          <a:blip r:embed="rId3" cstate="print"/>
          <a:stretch>
            <a:fillRect/>
          </a:stretch>
        </p:blipFill>
        <p:spPr>
          <a:xfrm>
            <a:off x="990600" y="2514600"/>
            <a:ext cx="2362200" cy="3149600"/>
          </a:xfrm>
          <a:prstGeom prst="rect">
            <a:avLst/>
          </a:prstGeom>
        </p:spPr>
      </p:pic>
      <p:pic>
        <p:nvPicPr>
          <p:cNvPr id="17" name="Picture 16" descr="Lectrotab Bennett Retrofit Actuator 003.jpg"/>
          <p:cNvPicPr>
            <a:picLocks noChangeAspect="1"/>
          </p:cNvPicPr>
          <p:nvPr/>
        </p:nvPicPr>
        <p:blipFill>
          <a:blip r:embed="rId4" cstate="print"/>
          <a:stretch>
            <a:fillRect/>
          </a:stretch>
        </p:blipFill>
        <p:spPr>
          <a:xfrm rot="16200000">
            <a:off x="4781550" y="2914650"/>
            <a:ext cx="3200400" cy="2400300"/>
          </a:xfrm>
          <a:prstGeom prst="rect">
            <a:avLst/>
          </a:prstGeom>
        </p:spPr>
      </p:pic>
      <p:sp>
        <p:nvSpPr>
          <p:cNvPr id="18" name="TextBox 17"/>
          <p:cNvSpPr txBox="1"/>
          <p:nvPr/>
        </p:nvSpPr>
        <p:spPr>
          <a:xfrm>
            <a:off x="5562600" y="5715000"/>
            <a:ext cx="2438400" cy="646331"/>
          </a:xfrm>
          <a:prstGeom prst="rect">
            <a:avLst/>
          </a:prstGeom>
          <a:noFill/>
        </p:spPr>
        <p:txBody>
          <a:bodyPr wrap="square" rtlCol="0">
            <a:spAutoFit/>
          </a:bodyPr>
          <a:lstStyle/>
          <a:p>
            <a:r>
              <a:rPr lang="en-US" b="1" dirty="0" smtClean="0"/>
              <a:t>Standard Lectrotab Actuator (A-BK)</a:t>
            </a:r>
            <a:endParaRPr lang="en-US" b="1" dirty="0"/>
          </a:p>
        </p:txBody>
      </p:sp>
      <p:sp>
        <p:nvSpPr>
          <p:cNvPr id="19" name="TextBox 18"/>
          <p:cNvSpPr txBox="1"/>
          <p:nvPr/>
        </p:nvSpPr>
        <p:spPr>
          <a:xfrm>
            <a:off x="1676400" y="1905000"/>
            <a:ext cx="990600" cy="523220"/>
          </a:xfrm>
          <a:prstGeom prst="rect">
            <a:avLst/>
          </a:prstGeom>
          <a:noFill/>
        </p:spPr>
        <p:txBody>
          <a:bodyPr wrap="square" rtlCol="0">
            <a:spAutoFit/>
          </a:bodyPr>
          <a:lstStyle/>
          <a:p>
            <a:r>
              <a:rPr lang="en-US" sz="2800" b="1" dirty="0" smtClean="0"/>
              <a:t>Old</a:t>
            </a:r>
            <a:endParaRPr lang="en-US" sz="2800" b="1" dirty="0"/>
          </a:p>
        </p:txBody>
      </p:sp>
      <p:sp>
        <p:nvSpPr>
          <p:cNvPr id="20" name="TextBox 19"/>
          <p:cNvSpPr txBox="1"/>
          <p:nvPr/>
        </p:nvSpPr>
        <p:spPr>
          <a:xfrm>
            <a:off x="6019800" y="1905000"/>
            <a:ext cx="990600" cy="523220"/>
          </a:xfrm>
          <a:prstGeom prst="rect">
            <a:avLst/>
          </a:prstGeom>
          <a:noFill/>
        </p:spPr>
        <p:txBody>
          <a:bodyPr wrap="square" rtlCol="0">
            <a:spAutoFit/>
          </a:bodyPr>
          <a:lstStyle/>
          <a:p>
            <a:r>
              <a:rPr lang="en-US" sz="2800" b="1" dirty="0" smtClean="0"/>
              <a:t>New</a:t>
            </a:r>
            <a:endParaRPr lang="en-US" sz="2800" b="1" dirty="0"/>
          </a:p>
        </p:txBody>
      </p:sp>
      <p:pic>
        <p:nvPicPr>
          <p:cNvPr id="11" name="Picture 10" descr="Lectrotab Logo New 2010 Best.png"/>
          <p:cNvPicPr>
            <a:picLocks noChangeAspect="1"/>
          </p:cNvPicPr>
          <p:nvPr/>
        </p:nvPicPr>
        <p:blipFill>
          <a:blip r:embed="rId5" cstate="print"/>
          <a:stretch>
            <a:fillRect/>
          </a:stretch>
        </p:blipFill>
        <p:spPr>
          <a:xfrm>
            <a:off x="304800" y="152400"/>
            <a:ext cx="2362200" cy="584389"/>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smtClean="0"/>
              <a:t>Linear Devices Corp, 8790 Park Central Drive, Richmond, VA 23227</a:t>
            </a:r>
            <a:endParaRPr lang="en-US" dirty="0"/>
          </a:p>
        </p:txBody>
      </p:sp>
      <p:sp>
        <p:nvSpPr>
          <p:cNvPr id="14" name="Title 1"/>
          <p:cNvSpPr txBox="1">
            <a:spLocks/>
          </p:cNvSpPr>
          <p:nvPr/>
        </p:nvSpPr>
        <p:spPr>
          <a:xfrm>
            <a:off x="1981200" y="838200"/>
            <a:ext cx="6019800" cy="8382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Removing Old Bennett Actuator</a:t>
            </a:r>
            <a:br>
              <a:rPr kumimoji="0" lang="en-US" sz="36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br>
            <a:endParaRPr kumimoji="0" lang="en-US" sz="2700" b="1"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pic>
        <p:nvPicPr>
          <p:cNvPr id="16" name="Picture 15" descr="Lectrotab Bennett Retrofit Actuator B 002.jpg"/>
          <p:cNvPicPr>
            <a:picLocks noChangeAspect="1"/>
          </p:cNvPicPr>
          <p:nvPr/>
        </p:nvPicPr>
        <p:blipFill>
          <a:blip r:embed="rId3" cstate="print"/>
          <a:stretch>
            <a:fillRect/>
          </a:stretch>
        </p:blipFill>
        <p:spPr>
          <a:xfrm rot="16200000">
            <a:off x="342900" y="2247900"/>
            <a:ext cx="3962400" cy="2971800"/>
          </a:xfrm>
          <a:prstGeom prst="rect">
            <a:avLst/>
          </a:prstGeom>
        </p:spPr>
      </p:pic>
      <p:pic>
        <p:nvPicPr>
          <p:cNvPr id="18" name="Picture 17" descr="Lectrotab Bennett Retrofit 006.jpg"/>
          <p:cNvPicPr>
            <a:picLocks noChangeAspect="1"/>
          </p:cNvPicPr>
          <p:nvPr/>
        </p:nvPicPr>
        <p:blipFill>
          <a:blip r:embed="rId4" cstate="print"/>
          <a:stretch>
            <a:fillRect/>
          </a:stretch>
        </p:blipFill>
        <p:spPr>
          <a:xfrm>
            <a:off x="5943600" y="3657600"/>
            <a:ext cx="2438400" cy="1828800"/>
          </a:xfrm>
          <a:prstGeom prst="rect">
            <a:avLst/>
          </a:prstGeom>
        </p:spPr>
      </p:pic>
      <p:sp>
        <p:nvSpPr>
          <p:cNvPr id="19" name="TextBox 18"/>
          <p:cNvSpPr txBox="1"/>
          <p:nvPr/>
        </p:nvSpPr>
        <p:spPr>
          <a:xfrm>
            <a:off x="4114800" y="1752600"/>
            <a:ext cx="1828800" cy="954107"/>
          </a:xfrm>
          <a:prstGeom prst="rect">
            <a:avLst/>
          </a:prstGeom>
          <a:noFill/>
        </p:spPr>
        <p:txBody>
          <a:bodyPr wrap="square" rtlCol="0">
            <a:spAutoFit/>
          </a:bodyPr>
          <a:lstStyle/>
          <a:p>
            <a:r>
              <a:rPr lang="en-US" sz="1400" dirty="0" smtClean="0"/>
              <a:t>1) Remove  the 3 upper mounting bracket screws (#14 x 1-1/2”).</a:t>
            </a:r>
            <a:endParaRPr lang="en-US" sz="1400" dirty="0"/>
          </a:p>
        </p:txBody>
      </p:sp>
      <p:cxnSp>
        <p:nvCxnSpPr>
          <p:cNvPr id="21" name="Straight Arrow Connector 20"/>
          <p:cNvCxnSpPr>
            <a:stCxn id="19" idx="1"/>
          </p:cNvCxnSpPr>
          <p:nvPr/>
        </p:nvCxnSpPr>
        <p:spPr>
          <a:xfrm rot="10800000" flipV="1">
            <a:off x="2514600" y="2229654"/>
            <a:ext cx="1600200" cy="13254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4114800" y="2819400"/>
            <a:ext cx="1981200" cy="523220"/>
          </a:xfrm>
          <a:prstGeom prst="rect">
            <a:avLst/>
          </a:prstGeom>
          <a:noFill/>
        </p:spPr>
        <p:txBody>
          <a:bodyPr wrap="square" rtlCol="0">
            <a:spAutoFit/>
          </a:bodyPr>
          <a:lstStyle/>
          <a:p>
            <a:r>
              <a:rPr lang="en-US" sz="1400" dirty="0" smtClean="0"/>
              <a:t>2) Remove  and dispose of the hydraulic tubing.</a:t>
            </a:r>
            <a:endParaRPr lang="en-US" sz="1400" dirty="0"/>
          </a:p>
        </p:txBody>
      </p:sp>
      <p:cxnSp>
        <p:nvCxnSpPr>
          <p:cNvPr id="24" name="Straight Arrow Connector 23"/>
          <p:cNvCxnSpPr>
            <a:stCxn id="22" idx="1"/>
          </p:cNvCxnSpPr>
          <p:nvPr/>
        </p:nvCxnSpPr>
        <p:spPr>
          <a:xfrm rot="10800000">
            <a:off x="2514600" y="2590800"/>
            <a:ext cx="1600200" cy="49021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6629400" y="1524000"/>
            <a:ext cx="1981200" cy="1815882"/>
          </a:xfrm>
          <a:prstGeom prst="rect">
            <a:avLst/>
          </a:prstGeom>
          <a:noFill/>
        </p:spPr>
        <p:txBody>
          <a:bodyPr wrap="square" rtlCol="0">
            <a:spAutoFit/>
          </a:bodyPr>
          <a:lstStyle/>
          <a:p>
            <a:r>
              <a:rPr lang="en-US" sz="1400" dirty="0" smtClean="0"/>
              <a:t>3) Remove  the actuator  by driving out the lower bracket pin. KEEP the lower bracket and pin. The Bennett pin and lower bracket will be used to mount the Lectrotab actuator.</a:t>
            </a:r>
            <a:endParaRPr lang="en-US" sz="1400" dirty="0"/>
          </a:p>
        </p:txBody>
      </p:sp>
      <p:cxnSp>
        <p:nvCxnSpPr>
          <p:cNvPr id="27" name="Straight Arrow Connector 26"/>
          <p:cNvCxnSpPr>
            <a:stCxn id="25" idx="2"/>
          </p:cNvCxnSpPr>
          <p:nvPr/>
        </p:nvCxnSpPr>
        <p:spPr>
          <a:xfrm rot="5400000">
            <a:off x="7118241" y="3841641"/>
            <a:ext cx="100351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191000" y="4267200"/>
            <a:ext cx="1752600" cy="738664"/>
          </a:xfrm>
          <a:prstGeom prst="rect">
            <a:avLst/>
          </a:prstGeom>
          <a:noFill/>
        </p:spPr>
        <p:txBody>
          <a:bodyPr wrap="square" rtlCol="0">
            <a:spAutoFit/>
          </a:bodyPr>
          <a:lstStyle/>
          <a:p>
            <a:r>
              <a:rPr lang="en-US" sz="1400" dirty="0" smtClean="0"/>
              <a:t>4) Remove  and dispose of the  old Bennett actuator.</a:t>
            </a:r>
            <a:endParaRPr lang="en-US" sz="1400" dirty="0"/>
          </a:p>
        </p:txBody>
      </p:sp>
      <p:cxnSp>
        <p:nvCxnSpPr>
          <p:cNvPr id="30" name="Straight Arrow Connector 29"/>
          <p:cNvCxnSpPr>
            <a:stCxn id="28" idx="1"/>
          </p:cNvCxnSpPr>
          <p:nvPr/>
        </p:nvCxnSpPr>
        <p:spPr>
          <a:xfrm rot="10800000">
            <a:off x="2438400" y="4191000"/>
            <a:ext cx="1752600" cy="4455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15" name="Picture 14" descr="Lectrotab Logo New 2010 Best.png"/>
          <p:cNvPicPr>
            <a:picLocks noChangeAspect="1"/>
          </p:cNvPicPr>
          <p:nvPr/>
        </p:nvPicPr>
        <p:blipFill>
          <a:blip r:embed="rId5" cstate="print"/>
          <a:stretch>
            <a:fillRect/>
          </a:stretch>
        </p:blipFill>
        <p:spPr>
          <a:xfrm>
            <a:off x="304800" y="152400"/>
            <a:ext cx="2362200" cy="584389"/>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smtClean="0"/>
              <a:t>Linear Devices Corp, 8790 Park Central Drive, Richmond, VA 23227</a:t>
            </a:r>
            <a:endParaRPr lang="en-US" dirty="0"/>
          </a:p>
        </p:txBody>
      </p:sp>
      <p:sp>
        <p:nvSpPr>
          <p:cNvPr id="5" name="Title 1"/>
          <p:cNvSpPr txBox="1">
            <a:spLocks/>
          </p:cNvSpPr>
          <p:nvPr/>
        </p:nvSpPr>
        <p:spPr>
          <a:xfrm>
            <a:off x="1981200" y="838200"/>
            <a:ext cx="6248400" cy="8382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Installing New Lectrotab Actuator</a:t>
            </a:r>
            <a:br>
              <a:rPr kumimoji="0" lang="en-US" sz="36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br>
            <a:endParaRPr kumimoji="0" lang="en-US" sz="2700" b="1"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pic>
        <p:nvPicPr>
          <p:cNvPr id="7" name="Picture 6" descr="Lectrotab Bennett Retrofit Actuator C.jpg"/>
          <p:cNvPicPr>
            <a:picLocks noChangeAspect="1"/>
          </p:cNvPicPr>
          <p:nvPr/>
        </p:nvPicPr>
        <p:blipFill>
          <a:blip r:embed="rId3" cstate="print"/>
          <a:stretch>
            <a:fillRect/>
          </a:stretch>
        </p:blipFill>
        <p:spPr>
          <a:xfrm>
            <a:off x="609600" y="3048000"/>
            <a:ext cx="2946400" cy="2209800"/>
          </a:xfrm>
          <a:prstGeom prst="rect">
            <a:avLst/>
          </a:prstGeom>
        </p:spPr>
      </p:pic>
      <p:pic>
        <p:nvPicPr>
          <p:cNvPr id="8" name="Picture 7" descr="Lectrotab Bennett Retrofit 011.jpg"/>
          <p:cNvPicPr>
            <a:picLocks noChangeAspect="1"/>
          </p:cNvPicPr>
          <p:nvPr/>
        </p:nvPicPr>
        <p:blipFill>
          <a:blip r:embed="rId4" cstate="print"/>
          <a:stretch>
            <a:fillRect/>
          </a:stretch>
        </p:blipFill>
        <p:spPr>
          <a:xfrm>
            <a:off x="4876800" y="2895600"/>
            <a:ext cx="3429000" cy="2571750"/>
          </a:xfrm>
          <a:prstGeom prst="rect">
            <a:avLst/>
          </a:prstGeom>
        </p:spPr>
      </p:pic>
      <p:sp>
        <p:nvSpPr>
          <p:cNvPr id="10" name="TextBox 9"/>
          <p:cNvSpPr txBox="1"/>
          <p:nvPr/>
        </p:nvSpPr>
        <p:spPr>
          <a:xfrm>
            <a:off x="609600" y="1676400"/>
            <a:ext cx="2819400" cy="1169551"/>
          </a:xfrm>
          <a:prstGeom prst="rect">
            <a:avLst/>
          </a:prstGeom>
          <a:noFill/>
        </p:spPr>
        <p:txBody>
          <a:bodyPr wrap="square" rtlCol="0">
            <a:spAutoFit/>
          </a:bodyPr>
          <a:lstStyle/>
          <a:p>
            <a:r>
              <a:rPr lang="en-US" sz="1400" dirty="0" smtClean="0"/>
              <a:t>1) Innermost holes match the Bennett upper mounting bracket hole pattern. Punch or drill out innermost holes on Lectrotab upper mounting bracket.</a:t>
            </a:r>
            <a:endParaRPr lang="en-US" sz="1400" dirty="0"/>
          </a:p>
        </p:txBody>
      </p:sp>
      <p:cxnSp>
        <p:nvCxnSpPr>
          <p:cNvPr id="12" name="Straight Arrow Connector 11"/>
          <p:cNvCxnSpPr>
            <a:stCxn id="10" idx="2"/>
          </p:cNvCxnSpPr>
          <p:nvPr/>
        </p:nvCxnSpPr>
        <p:spPr>
          <a:xfrm rot="5400000">
            <a:off x="1022925" y="3347026"/>
            <a:ext cx="1497451" cy="495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10" idx="2"/>
          </p:cNvCxnSpPr>
          <p:nvPr/>
        </p:nvCxnSpPr>
        <p:spPr>
          <a:xfrm rot="16200000" flipH="1">
            <a:off x="1632526" y="3232725"/>
            <a:ext cx="811651" cy="3810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10" idx="2"/>
          </p:cNvCxnSpPr>
          <p:nvPr/>
        </p:nvCxnSpPr>
        <p:spPr>
          <a:xfrm rot="16200000" flipH="1">
            <a:off x="1518225" y="3347026"/>
            <a:ext cx="1573651" cy="5715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3505200" y="1371600"/>
            <a:ext cx="2819400" cy="738664"/>
          </a:xfrm>
          <a:prstGeom prst="rect">
            <a:avLst/>
          </a:prstGeom>
          <a:noFill/>
        </p:spPr>
        <p:txBody>
          <a:bodyPr wrap="square" rtlCol="0">
            <a:spAutoFit/>
          </a:bodyPr>
          <a:lstStyle/>
          <a:p>
            <a:r>
              <a:rPr lang="en-US" sz="1400" dirty="0" smtClean="0"/>
              <a:t>2) Insert two conductor cable with vent tube through upper bracket center hole.</a:t>
            </a:r>
            <a:endParaRPr lang="en-US" sz="1400" dirty="0"/>
          </a:p>
        </p:txBody>
      </p:sp>
      <p:sp>
        <p:nvSpPr>
          <p:cNvPr id="18" name="TextBox 17"/>
          <p:cNvSpPr txBox="1"/>
          <p:nvPr/>
        </p:nvSpPr>
        <p:spPr>
          <a:xfrm>
            <a:off x="5791200" y="2057400"/>
            <a:ext cx="2819400" cy="738664"/>
          </a:xfrm>
          <a:prstGeom prst="rect">
            <a:avLst/>
          </a:prstGeom>
          <a:noFill/>
        </p:spPr>
        <p:txBody>
          <a:bodyPr wrap="square" rtlCol="0">
            <a:spAutoFit/>
          </a:bodyPr>
          <a:lstStyle/>
          <a:p>
            <a:r>
              <a:rPr lang="en-US" sz="1400" dirty="0" smtClean="0"/>
              <a:t>4) Next insert two conductor cable with vent tube through old Bennett hydraulic tube hole in transom.</a:t>
            </a:r>
            <a:endParaRPr lang="en-US" sz="1400" dirty="0"/>
          </a:p>
        </p:txBody>
      </p:sp>
      <p:cxnSp>
        <p:nvCxnSpPr>
          <p:cNvPr id="20" name="Straight Arrow Connector 19"/>
          <p:cNvCxnSpPr>
            <a:stCxn id="17" idx="2"/>
          </p:cNvCxnSpPr>
          <p:nvPr/>
        </p:nvCxnSpPr>
        <p:spPr>
          <a:xfrm rot="5400000">
            <a:off x="2521982" y="1645682"/>
            <a:ext cx="1928336" cy="28575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17" idx="2"/>
          </p:cNvCxnSpPr>
          <p:nvPr/>
        </p:nvCxnSpPr>
        <p:spPr>
          <a:xfrm rot="16200000" flipH="1">
            <a:off x="4236482" y="2788682"/>
            <a:ext cx="2385536" cy="10287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18" idx="2"/>
          </p:cNvCxnSpPr>
          <p:nvPr/>
        </p:nvCxnSpPr>
        <p:spPr>
          <a:xfrm rot="5400000">
            <a:off x="6560582" y="3017282"/>
            <a:ext cx="861536" cy="419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304800" y="5562600"/>
            <a:ext cx="4953000" cy="738664"/>
          </a:xfrm>
          <a:prstGeom prst="rect">
            <a:avLst/>
          </a:prstGeom>
          <a:noFill/>
        </p:spPr>
        <p:txBody>
          <a:bodyPr wrap="square" rtlCol="0">
            <a:spAutoFit/>
          </a:bodyPr>
          <a:lstStyle/>
          <a:p>
            <a:r>
              <a:rPr lang="en-US" sz="1400" dirty="0" smtClean="0"/>
              <a:t>5) Lastly, fill the upper bracket rear cavity, face, cable and transom holes with a 3M 5200 or similar sealant, and tighten upper bracket with screws (#14 x 1-1/2”) to transom. </a:t>
            </a:r>
            <a:endParaRPr lang="en-US" sz="1400" dirty="0"/>
          </a:p>
        </p:txBody>
      </p:sp>
      <p:cxnSp>
        <p:nvCxnSpPr>
          <p:cNvPr id="38" name="Straight Arrow Connector 37"/>
          <p:cNvCxnSpPr>
            <a:stCxn id="36" idx="0"/>
          </p:cNvCxnSpPr>
          <p:nvPr/>
        </p:nvCxnSpPr>
        <p:spPr>
          <a:xfrm rot="16200000" flipV="1">
            <a:off x="1733550" y="4514850"/>
            <a:ext cx="1295400" cy="800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5715000" y="5562600"/>
            <a:ext cx="3581400" cy="1200329"/>
          </a:xfrm>
          <a:prstGeom prst="rect">
            <a:avLst/>
          </a:prstGeom>
          <a:noFill/>
        </p:spPr>
        <p:txBody>
          <a:bodyPr wrap="square" rtlCol="0">
            <a:spAutoFit/>
          </a:bodyPr>
          <a:lstStyle/>
          <a:p>
            <a:r>
              <a:rPr lang="en-US" sz="1200" dirty="0" smtClean="0"/>
              <a:t>Note:</a:t>
            </a:r>
          </a:p>
          <a:p>
            <a:r>
              <a:rPr lang="en-US" sz="1200" dirty="0" smtClean="0"/>
              <a:t>A-BK actuator has 6’ (1.8m) cable and connects to 4 conductor interconnect cable (W4-cable length).</a:t>
            </a:r>
          </a:p>
          <a:p>
            <a:r>
              <a:rPr lang="en-US" sz="1200" dirty="0" smtClean="0"/>
              <a:t>A-BK-13 actuator has 23’ (7m) cable length and</a:t>
            </a:r>
          </a:p>
          <a:p>
            <a:r>
              <a:rPr lang="en-US" sz="1200" dirty="0" smtClean="0"/>
              <a:t>A-BK-24 actuator has 28’ (8.5m) cable length which connects directly to control switch.</a:t>
            </a:r>
            <a:endParaRPr lang="en-US" sz="1200" dirty="0"/>
          </a:p>
        </p:txBody>
      </p:sp>
      <p:cxnSp>
        <p:nvCxnSpPr>
          <p:cNvPr id="46" name="Straight Arrow Connector 45"/>
          <p:cNvCxnSpPr>
            <a:stCxn id="44" idx="0"/>
          </p:cNvCxnSpPr>
          <p:nvPr/>
        </p:nvCxnSpPr>
        <p:spPr>
          <a:xfrm rot="16200000" flipV="1">
            <a:off x="6305550" y="4362450"/>
            <a:ext cx="1524000" cy="876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3657600" y="3429000"/>
            <a:ext cx="1371600" cy="1815882"/>
          </a:xfrm>
          <a:prstGeom prst="rect">
            <a:avLst/>
          </a:prstGeom>
          <a:noFill/>
        </p:spPr>
        <p:txBody>
          <a:bodyPr wrap="square" rtlCol="0">
            <a:spAutoFit/>
          </a:bodyPr>
          <a:lstStyle/>
          <a:p>
            <a:r>
              <a:rPr lang="en-US" sz="1400" dirty="0" smtClean="0"/>
              <a:t>3) Tighten upper bracket bolt snug against bracket so actuator rotates freely. Do not over-tighten.</a:t>
            </a:r>
            <a:endParaRPr lang="en-US" sz="1400" dirty="0"/>
          </a:p>
        </p:txBody>
      </p:sp>
      <p:cxnSp>
        <p:nvCxnSpPr>
          <p:cNvPr id="54" name="Straight Arrow Connector 53"/>
          <p:cNvCxnSpPr>
            <a:stCxn id="52" idx="3"/>
          </p:cNvCxnSpPr>
          <p:nvPr/>
        </p:nvCxnSpPr>
        <p:spPr>
          <a:xfrm>
            <a:off x="5029200" y="4336941"/>
            <a:ext cx="1143000" cy="38745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23" name="Picture 22" descr="Lectrotab Logo New 2010 Best.png"/>
          <p:cNvPicPr>
            <a:picLocks noChangeAspect="1"/>
          </p:cNvPicPr>
          <p:nvPr/>
        </p:nvPicPr>
        <p:blipFill>
          <a:blip r:embed="rId5" cstate="print"/>
          <a:stretch>
            <a:fillRect/>
          </a:stretch>
        </p:blipFill>
        <p:spPr>
          <a:xfrm>
            <a:off x="304800" y="152400"/>
            <a:ext cx="2362200" cy="584389"/>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smtClean="0"/>
              <a:t>Linear Devices Corp, 8790 Park Central Drive, Richmond, VA 23227</a:t>
            </a:r>
            <a:endParaRPr lang="en-US" dirty="0"/>
          </a:p>
        </p:txBody>
      </p:sp>
      <p:sp>
        <p:nvSpPr>
          <p:cNvPr id="6" name="Title 1"/>
          <p:cNvSpPr txBox="1">
            <a:spLocks/>
          </p:cNvSpPr>
          <p:nvPr/>
        </p:nvSpPr>
        <p:spPr>
          <a:xfrm>
            <a:off x="1981200" y="736789"/>
            <a:ext cx="6248400" cy="8382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Installing New Lectrotab Actuator</a:t>
            </a:r>
            <a:br>
              <a:rPr kumimoji="0" lang="en-US" sz="36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br>
            <a:endParaRPr kumimoji="0" lang="en-US" sz="2700" b="1"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pic>
        <p:nvPicPr>
          <p:cNvPr id="7" name="Picture 6" descr="Lectrotab Bennett Retrofit 013.jpg"/>
          <p:cNvPicPr>
            <a:picLocks noChangeAspect="1"/>
          </p:cNvPicPr>
          <p:nvPr/>
        </p:nvPicPr>
        <p:blipFill>
          <a:blip r:embed="rId3" cstate="print"/>
          <a:stretch>
            <a:fillRect/>
          </a:stretch>
        </p:blipFill>
        <p:spPr>
          <a:xfrm>
            <a:off x="903514" y="3962400"/>
            <a:ext cx="2590800" cy="1943100"/>
          </a:xfrm>
          <a:prstGeom prst="rect">
            <a:avLst/>
          </a:prstGeom>
        </p:spPr>
      </p:pic>
      <p:sp>
        <p:nvSpPr>
          <p:cNvPr id="8" name="TextBox 7"/>
          <p:cNvSpPr txBox="1"/>
          <p:nvPr/>
        </p:nvSpPr>
        <p:spPr>
          <a:xfrm>
            <a:off x="674914" y="2699657"/>
            <a:ext cx="3200400" cy="954107"/>
          </a:xfrm>
          <a:prstGeom prst="rect">
            <a:avLst/>
          </a:prstGeom>
          <a:noFill/>
        </p:spPr>
        <p:txBody>
          <a:bodyPr wrap="square" rtlCol="0">
            <a:spAutoFit/>
          </a:bodyPr>
          <a:lstStyle/>
          <a:p>
            <a:r>
              <a:rPr lang="en-US" sz="1400" dirty="0" smtClean="0"/>
              <a:t>6) Insert Lectrotab ram in existing Bennett lower bracket. Retrieve existing Bennett lower bracket pin and drive through bracket .</a:t>
            </a:r>
            <a:endParaRPr lang="en-US" sz="1400" dirty="0"/>
          </a:p>
        </p:txBody>
      </p:sp>
      <p:cxnSp>
        <p:nvCxnSpPr>
          <p:cNvPr id="10" name="Straight Arrow Connector 9"/>
          <p:cNvCxnSpPr>
            <a:stCxn id="8" idx="2"/>
          </p:cNvCxnSpPr>
          <p:nvPr/>
        </p:nvCxnSpPr>
        <p:spPr>
          <a:xfrm>
            <a:off x="2275114" y="3653764"/>
            <a:ext cx="152403" cy="131284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11" name="Picture 10" descr="Lectrotab Bennett Retrofit Actuator 003.jpg"/>
          <p:cNvPicPr>
            <a:picLocks noChangeAspect="1"/>
          </p:cNvPicPr>
          <p:nvPr/>
        </p:nvPicPr>
        <p:blipFill>
          <a:blip r:embed="rId4" cstate="print"/>
          <a:stretch>
            <a:fillRect/>
          </a:stretch>
        </p:blipFill>
        <p:spPr>
          <a:xfrm rot="16200000">
            <a:off x="5060950" y="3259363"/>
            <a:ext cx="3403600" cy="2552700"/>
          </a:xfrm>
          <a:prstGeom prst="rect">
            <a:avLst/>
          </a:prstGeom>
        </p:spPr>
      </p:pic>
      <p:sp>
        <p:nvSpPr>
          <p:cNvPr id="12" name="TextBox 11"/>
          <p:cNvSpPr txBox="1"/>
          <p:nvPr/>
        </p:nvSpPr>
        <p:spPr>
          <a:xfrm>
            <a:off x="4591050" y="2359966"/>
            <a:ext cx="4343400" cy="461665"/>
          </a:xfrm>
          <a:prstGeom prst="rect">
            <a:avLst/>
          </a:prstGeom>
          <a:noFill/>
        </p:spPr>
        <p:txBody>
          <a:bodyPr wrap="square" rtlCol="0">
            <a:spAutoFit/>
          </a:bodyPr>
          <a:lstStyle/>
          <a:p>
            <a:r>
              <a:rPr lang="en-US" sz="2400" b="1" dirty="0" smtClean="0"/>
              <a:t>Actuator mounting is complete. </a:t>
            </a:r>
            <a:endParaRPr lang="en-US" sz="2400" b="1" dirty="0"/>
          </a:p>
        </p:txBody>
      </p:sp>
      <p:pic>
        <p:nvPicPr>
          <p:cNvPr id="13" name="Picture 12" descr="Lectrotab Logo New 2010 Best.png"/>
          <p:cNvPicPr>
            <a:picLocks noChangeAspect="1"/>
          </p:cNvPicPr>
          <p:nvPr/>
        </p:nvPicPr>
        <p:blipFill>
          <a:blip r:embed="rId5" cstate="print"/>
          <a:stretch>
            <a:fillRect/>
          </a:stretch>
        </p:blipFill>
        <p:spPr>
          <a:xfrm>
            <a:off x="304800" y="152400"/>
            <a:ext cx="2362200" cy="584389"/>
          </a:xfrm>
          <a:prstGeom prst="rect">
            <a:avLst/>
          </a:prstGeom>
        </p:spPr>
      </p:pic>
      <p:sp>
        <p:nvSpPr>
          <p:cNvPr id="14" name="TextBox 13"/>
          <p:cNvSpPr txBox="1"/>
          <p:nvPr/>
        </p:nvSpPr>
        <p:spPr>
          <a:xfrm>
            <a:off x="533400" y="1275546"/>
            <a:ext cx="8305800" cy="1169551"/>
          </a:xfrm>
          <a:prstGeom prst="rect">
            <a:avLst/>
          </a:prstGeom>
          <a:noFill/>
        </p:spPr>
        <p:txBody>
          <a:bodyPr wrap="square" rtlCol="0">
            <a:spAutoFit/>
          </a:bodyPr>
          <a:lstStyle/>
          <a:p>
            <a:r>
              <a:rPr lang="en-US" sz="1400" b="1" dirty="0" smtClean="0"/>
              <a:t>IMPORTANT</a:t>
            </a:r>
            <a:r>
              <a:rPr lang="en-US" sz="1400" dirty="0" smtClean="0"/>
              <a:t>: For tabs mounted under the hull bottom in a pocket, there must be a ¼” minimum gap clearance between the top surface of the tab plate and hull bottom (clearance is required to allow actuator ball screw to spin freely in fully retracted position). Spacers may be used under the actuator lower mounting bracket to provide the clearance gap. For vertical actuator applications, spacers may be required on the side or bottom of the actuator lower bracket for actuator and tab clearance.</a:t>
            </a:r>
            <a:endParaRPr lang="en-US" sz="1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smtClean="0"/>
              <a:t>Linear Devices Corp, 8790 Park Central Drive, Richmond, VA 23227</a:t>
            </a:r>
            <a:endParaRPr lang="en-US" dirty="0"/>
          </a:p>
        </p:txBody>
      </p:sp>
      <p:sp>
        <p:nvSpPr>
          <p:cNvPr id="6" name="Title 1"/>
          <p:cNvSpPr txBox="1">
            <a:spLocks/>
          </p:cNvSpPr>
          <p:nvPr/>
        </p:nvSpPr>
        <p:spPr>
          <a:xfrm>
            <a:off x="1981200" y="838200"/>
            <a:ext cx="6248400" cy="8382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Installing New Lectrotab Control</a:t>
            </a:r>
            <a:br>
              <a:rPr kumimoji="0" lang="en-US" sz="36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br>
            <a:endParaRPr kumimoji="0" lang="en-US" sz="2700" b="1"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7" name="Content Placeholder 2"/>
          <p:cNvSpPr>
            <a:spLocks noGrp="1"/>
          </p:cNvSpPr>
          <p:nvPr>
            <p:ph idx="1"/>
          </p:nvPr>
        </p:nvSpPr>
        <p:spPr>
          <a:xfrm>
            <a:off x="457200" y="1600200"/>
            <a:ext cx="8229600" cy="4525963"/>
          </a:xfrm>
        </p:spPr>
        <p:txBody>
          <a:bodyPr/>
          <a:lstStyle/>
          <a:p>
            <a:r>
              <a:rPr lang="en-US" dirty="0" smtClean="0"/>
              <a:t>Discard Bennett hydraulic pump, wiring and keypad control.</a:t>
            </a:r>
          </a:p>
          <a:p>
            <a:r>
              <a:rPr lang="en-US" dirty="0" smtClean="0"/>
              <a:t>Choose a Lectrotab control from the following: a basic rocker switch (SAF-S), Oval control with LED trim tab indicators (SETR) or Wireless control with LED trim tab indicators (WTR). </a:t>
            </a:r>
          </a:p>
          <a:p>
            <a:r>
              <a:rPr lang="en-US" dirty="0" smtClean="0"/>
              <a:t>Install the Lectrotab control of choice per the matching wiring diagram below.</a:t>
            </a:r>
            <a:endParaRPr lang="en-US" dirty="0"/>
          </a:p>
        </p:txBody>
      </p:sp>
      <p:pic>
        <p:nvPicPr>
          <p:cNvPr id="8" name="Picture 7" descr="Lectrotab Logo New 2010 Best.png"/>
          <p:cNvPicPr>
            <a:picLocks noChangeAspect="1"/>
          </p:cNvPicPr>
          <p:nvPr/>
        </p:nvPicPr>
        <p:blipFill>
          <a:blip r:embed="rId3" cstate="print"/>
          <a:stretch>
            <a:fillRect/>
          </a:stretch>
        </p:blipFill>
        <p:spPr>
          <a:xfrm>
            <a:off x="304800" y="152400"/>
            <a:ext cx="2362200" cy="584389"/>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smtClean="0"/>
              <a:t>Linear Devices Corp, 8790 Park Central Drive, Richmond, VA 23227</a:t>
            </a:r>
            <a:endParaRPr lang="en-US" dirty="0"/>
          </a:p>
        </p:txBody>
      </p:sp>
      <p:sp>
        <p:nvSpPr>
          <p:cNvPr id="6" name="Title 1"/>
          <p:cNvSpPr txBox="1">
            <a:spLocks/>
          </p:cNvSpPr>
          <p:nvPr/>
        </p:nvSpPr>
        <p:spPr>
          <a:xfrm>
            <a:off x="2895600" y="152400"/>
            <a:ext cx="6248400" cy="1066800"/>
          </a:xfrm>
          <a:prstGeom prst="rect">
            <a:avLst/>
          </a:prstGeom>
        </p:spPr>
        <p:txBody>
          <a:bodyPr vert="horz" lIns="91440" tIns="45720" rIns="91440" bIns="45720" rtlCol="0" anchor="ctr">
            <a:normAutofit fontScale="7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Installing Lectrotab Basic (SAF-S) Rocker Switch Control</a:t>
            </a:r>
            <a:br>
              <a:rPr kumimoji="0" lang="en-US" sz="36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br>
            <a:endParaRPr kumimoji="0" lang="en-US" sz="2700" b="1"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pic>
        <p:nvPicPr>
          <p:cNvPr id="9" name="Picture 8" descr="SAFSwitch.jpg"/>
          <p:cNvPicPr>
            <a:picLocks noChangeAspect="1"/>
          </p:cNvPicPr>
          <p:nvPr/>
        </p:nvPicPr>
        <p:blipFill>
          <a:blip r:embed="rId4" cstate="print"/>
          <a:stretch>
            <a:fillRect/>
          </a:stretch>
        </p:blipFill>
        <p:spPr>
          <a:xfrm>
            <a:off x="5181600" y="914400"/>
            <a:ext cx="1325217" cy="1371600"/>
          </a:xfrm>
          <a:prstGeom prst="rect">
            <a:avLst/>
          </a:prstGeom>
        </p:spPr>
      </p:pic>
      <p:graphicFrame>
        <p:nvGraphicFramePr>
          <p:cNvPr id="3076" name="Object 4"/>
          <p:cNvGraphicFramePr>
            <a:graphicFrameLocks noChangeAspect="1"/>
          </p:cNvGraphicFramePr>
          <p:nvPr/>
        </p:nvGraphicFramePr>
        <p:xfrm>
          <a:off x="228600" y="1676400"/>
          <a:ext cx="8690520" cy="4632682"/>
        </p:xfrm>
        <a:graphic>
          <a:graphicData uri="http://schemas.openxmlformats.org/presentationml/2006/ole">
            <mc:AlternateContent xmlns:mc="http://schemas.openxmlformats.org/markup-compatibility/2006">
              <mc:Choice xmlns:v="urn:schemas-microsoft-com:vml" Requires="v">
                <p:oleObj spid="_x0000_s3080" name="VoloViewContainer" r:id="rId5" imgW="9810720" imgH="5229360" progId="AutoCAD.Drawing.17">
                  <p:embed/>
                </p:oleObj>
              </mc:Choice>
              <mc:Fallback>
                <p:oleObj name="VoloViewContainer" r:id="rId5" imgW="9810720" imgH="5229360" progId="AutoCAD.Drawing.17">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8600" y="1676400"/>
                        <a:ext cx="8690520" cy="46326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7" name="Picture 6" descr="Lectrotab Logo New 2010 Best.png"/>
          <p:cNvPicPr>
            <a:picLocks noChangeAspect="1"/>
          </p:cNvPicPr>
          <p:nvPr/>
        </p:nvPicPr>
        <p:blipFill>
          <a:blip r:embed="rId7" cstate="print"/>
          <a:stretch>
            <a:fillRect/>
          </a:stretch>
        </p:blipFill>
        <p:spPr>
          <a:xfrm>
            <a:off x="304800" y="152400"/>
            <a:ext cx="2362200" cy="584389"/>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smtClean="0"/>
              <a:t>Linear Devices Corp, 8790 Park Central Drive, Richmond, VA 23227</a:t>
            </a:r>
            <a:endParaRPr lang="en-US" dirty="0"/>
          </a:p>
        </p:txBody>
      </p:sp>
      <p:sp>
        <p:nvSpPr>
          <p:cNvPr id="6" name="Title 1"/>
          <p:cNvSpPr txBox="1">
            <a:spLocks/>
          </p:cNvSpPr>
          <p:nvPr/>
        </p:nvSpPr>
        <p:spPr>
          <a:xfrm>
            <a:off x="2895600" y="0"/>
            <a:ext cx="6248400" cy="838200"/>
          </a:xfrm>
          <a:prstGeom prst="rect">
            <a:avLst/>
          </a:prstGeom>
        </p:spPr>
        <p:txBody>
          <a:bodyPr vert="horz" lIns="91440" tIns="45720" rIns="91440" bIns="45720" rtlCol="0" anchor="ctr">
            <a:normAutofit fontScale="6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Installing Lectrotab Oval (SETR) Control</a:t>
            </a:r>
            <a:br>
              <a:rPr kumimoji="0" lang="en-US" sz="36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br>
            <a:endParaRPr kumimoji="0" lang="en-US" sz="2700" b="1"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pic>
        <p:nvPicPr>
          <p:cNvPr id="8" name="Picture 7" descr="SETR51 OVAL.jpg"/>
          <p:cNvPicPr>
            <a:picLocks noChangeAspect="1"/>
          </p:cNvPicPr>
          <p:nvPr/>
        </p:nvPicPr>
        <p:blipFill>
          <a:blip r:embed="rId4" cstate="print"/>
          <a:stretch>
            <a:fillRect/>
          </a:stretch>
        </p:blipFill>
        <p:spPr>
          <a:xfrm>
            <a:off x="5029200" y="457200"/>
            <a:ext cx="1625600" cy="1219200"/>
          </a:xfrm>
          <a:prstGeom prst="rect">
            <a:avLst/>
          </a:prstGeom>
        </p:spPr>
      </p:pic>
      <p:graphicFrame>
        <p:nvGraphicFramePr>
          <p:cNvPr id="2051" name="Object 3"/>
          <p:cNvGraphicFramePr>
            <a:graphicFrameLocks noChangeAspect="1"/>
          </p:cNvGraphicFramePr>
          <p:nvPr/>
        </p:nvGraphicFramePr>
        <p:xfrm>
          <a:off x="152400" y="1681440"/>
          <a:ext cx="8839200" cy="4711939"/>
        </p:xfrm>
        <a:graphic>
          <a:graphicData uri="http://schemas.openxmlformats.org/presentationml/2006/ole">
            <mc:AlternateContent xmlns:mc="http://schemas.openxmlformats.org/markup-compatibility/2006">
              <mc:Choice xmlns:v="urn:schemas-microsoft-com:vml" Requires="v">
                <p:oleObj spid="_x0000_s2055" name="VoloViewContainer" r:id="rId5" imgW="9810720" imgH="5229360" progId="AutoCAD.Drawing.17">
                  <p:embed/>
                </p:oleObj>
              </mc:Choice>
              <mc:Fallback>
                <p:oleObj name="VoloViewContainer" r:id="rId5" imgW="9810720" imgH="5229360" progId="AutoCAD.Drawing.17">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00" y="1681440"/>
                        <a:ext cx="8839200" cy="47119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7" name="Picture 6" descr="Lectrotab Logo New 2010 Best.png"/>
          <p:cNvPicPr>
            <a:picLocks noChangeAspect="1"/>
          </p:cNvPicPr>
          <p:nvPr/>
        </p:nvPicPr>
        <p:blipFill>
          <a:blip r:embed="rId7" cstate="print"/>
          <a:stretch>
            <a:fillRect/>
          </a:stretch>
        </p:blipFill>
        <p:spPr>
          <a:xfrm>
            <a:off x="304800" y="152400"/>
            <a:ext cx="2362200" cy="584389"/>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smtClean="0"/>
              <a:t>Linear Devices Corp, 8790 Park Central Drive, Richmond, VA 23227</a:t>
            </a:r>
            <a:endParaRPr lang="en-US" dirty="0"/>
          </a:p>
        </p:txBody>
      </p:sp>
      <p:sp>
        <p:nvSpPr>
          <p:cNvPr id="6" name="Title 1"/>
          <p:cNvSpPr txBox="1">
            <a:spLocks/>
          </p:cNvSpPr>
          <p:nvPr/>
        </p:nvSpPr>
        <p:spPr>
          <a:xfrm>
            <a:off x="2895600" y="0"/>
            <a:ext cx="6248400" cy="838200"/>
          </a:xfrm>
          <a:prstGeom prst="rect">
            <a:avLst/>
          </a:prstGeom>
        </p:spPr>
        <p:txBody>
          <a:bodyPr vert="horz" lIns="91440" tIns="45720" rIns="91440" bIns="45720" rtlCol="0" anchor="ctr">
            <a:normAutofit fontScale="6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Installing Lectrotab Wireless (WTR) Control</a:t>
            </a:r>
            <a:br>
              <a:rPr kumimoji="0" lang="en-US" sz="36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br>
            <a:endParaRPr kumimoji="0" lang="en-US" sz="2700" b="1"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pic>
        <p:nvPicPr>
          <p:cNvPr id="7" name="Picture 6" descr="WTR_1lowRes.jpg"/>
          <p:cNvPicPr>
            <a:picLocks noChangeAspect="1"/>
          </p:cNvPicPr>
          <p:nvPr/>
        </p:nvPicPr>
        <p:blipFill>
          <a:blip r:embed="rId4" cstate="print"/>
          <a:srcRect t="19257" r="5616" b="18156"/>
          <a:stretch>
            <a:fillRect/>
          </a:stretch>
        </p:blipFill>
        <p:spPr>
          <a:xfrm>
            <a:off x="4495800" y="457200"/>
            <a:ext cx="3610711" cy="1066800"/>
          </a:xfrm>
          <a:prstGeom prst="rect">
            <a:avLst/>
          </a:prstGeom>
        </p:spPr>
      </p:pic>
      <p:graphicFrame>
        <p:nvGraphicFramePr>
          <p:cNvPr id="4098" name="Object 2"/>
          <p:cNvGraphicFramePr>
            <a:graphicFrameLocks noChangeAspect="1"/>
          </p:cNvGraphicFramePr>
          <p:nvPr/>
        </p:nvGraphicFramePr>
        <p:xfrm>
          <a:off x="228600" y="1676400"/>
          <a:ext cx="8776176" cy="4678342"/>
        </p:xfrm>
        <a:graphic>
          <a:graphicData uri="http://schemas.openxmlformats.org/presentationml/2006/ole">
            <mc:AlternateContent xmlns:mc="http://schemas.openxmlformats.org/markup-compatibility/2006">
              <mc:Choice xmlns:v="urn:schemas-microsoft-com:vml" Requires="v">
                <p:oleObj spid="_x0000_s4102" name="VoloViewContainer" r:id="rId5" imgW="9810720" imgH="5229360" progId="AutoCAD.Drawing.17">
                  <p:embed/>
                </p:oleObj>
              </mc:Choice>
              <mc:Fallback>
                <p:oleObj name="VoloViewContainer" r:id="rId5" imgW="9810720" imgH="5229360" progId="AutoCAD.Drawing.17">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8600" y="1676400"/>
                        <a:ext cx="8776176" cy="4678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8" name="Picture 7" descr="Lectrotab Logo New 2010 Best.png"/>
          <p:cNvPicPr>
            <a:picLocks noChangeAspect="1"/>
          </p:cNvPicPr>
          <p:nvPr/>
        </p:nvPicPr>
        <p:blipFill>
          <a:blip r:embed="rId7" cstate="print"/>
          <a:stretch>
            <a:fillRect/>
          </a:stretch>
        </p:blipFill>
        <p:spPr>
          <a:xfrm>
            <a:off x="304800" y="152400"/>
            <a:ext cx="2362200" cy="584389"/>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902</TotalTime>
  <Words>589</Words>
  <Application>Microsoft Office PowerPoint</Application>
  <PresentationFormat>On-screen Show (4:3)</PresentationFormat>
  <Paragraphs>48</Paragraphs>
  <Slides>8</Slides>
  <Notes>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Office Theme</vt:lpstr>
      <vt:lpstr>VoloViewContainer</vt:lpstr>
      <vt:lpstr>Lectrotab Retrofit Instructions  (Replacing Bennett  Standard System)</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Lectrotab Overstock Sale</dc:title>
  <dc:creator>Dan</dc:creator>
  <cp:lastModifiedBy>Dan</cp:lastModifiedBy>
  <cp:revision>106</cp:revision>
  <dcterms:created xsi:type="dcterms:W3CDTF">2009-05-11T14:37:20Z</dcterms:created>
  <dcterms:modified xsi:type="dcterms:W3CDTF">2012-03-07T20:08:01Z</dcterms:modified>
</cp:coreProperties>
</file>